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media/image10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6"/>
  </p:notesMasterIdLst>
  <p:sldIdLst>
    <p:sldId id="335" r:id="rId4"/>
    <p:sldId id="257" r:id="rId5"/>
    <p:sldId id="316" r:id="rId7"/>
    <p:sldId id="303" r:id="rId8"/>
    <p:sldId id="352" r:id="rId9"/>
    <p:sldId id="356" r:id="rId10"/>
    <p:sldId id="354" r:id="rId11"/>
    <p:sldId id="357" r:id="rId12"/>
    <p:sldId id="358" r:id="rId13"/>
    <p:sldId id="359" r:id="rId14"/>
    <p:sldId id="330" r:id="rId15"/>
    <p:sldId id="336" r:id="rId16"/>
    <p:sldId id="372" r:id="rId17"/>
    <p:sldId id="373" r:id="rId18"/>
    <p:sldId id="331" r:id="rId19"/>
    <p:sldId id="294" r:id="rId20"/>
    <p:sldId id="300" r:id="rId21"/>
    <p:sldId id="341" r:id="rId22"/>
    <p:sldId id="371" r:id="rId23"/>
    <p:sldId id="332" r:id="rId24"/>
    <p:sldId id="310" r:id="rId25"/>
    <p:sldId id="355" r:id="rId26"/>
    <p:sldId id="334" r:id="rId27"/>
  </p:sldIdLst>
  <p:sldSz cx="12192000" cy="6858000"/>
  <p:notesSz cx="6858000" cy="9144000"/>
  <p:embeddedFontLst>
    <p:embeddedFont>
      <p:font typeface="等线" panose="02010600030101010101" charset="-122"/>
      <p:regular r:id="rId31"/>
    </p:embeddedFont>
    <p:embeddedFont>
      <p:font typeface="等线 Light" panose="02010600030101010101" charset="-122"/>
      <p:regular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1F"/>
    <a:srgbClr val="FFCC00"/>
    <a:srgbClr val="6BA079"/>
    <a:srgbClr val="F2D28B"/>
    <a:srgbClr val="FB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34"/>
    <p:restoredTop sz="95588"/>
  </p:normalViewPr>
  <p:slideViewPr>
    <p:cSldViewPr snapToGrid="0">
      <p:cViewPr varScale="1">
        <p:scale>
          <a:sx n="113" d="100"/>
          <a:sy n="113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5" d="100"/>
        <a:sy n="115" d="100"/>
      </p:scale>
      <p:origin x="0" y="-75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3" Type="http://schemas.openxmlformats.org/officeDocument/2006/relationships/tags" Target="tags/tag14.xml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dp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wdp>
</file>

<file path=ppt/media/image39.jpeg>
</file>

<file path=ppt/media/image4.png>
</file>

<file path=ppt/media/image40.png>
</file>

<file path=ppt/media/image41.png>
</file>

<file path=ppt/media/image42.jpeg>
</file>

<file path=ppt/media/image43.GIF>
</file>

<file path=ppt/media/image44.png>
</file>

<file path=ppt/media/image45.png>
</file>

<file path=ppt/media/image46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F3EC2-C86E-4AE5-ACF9-0F1711386D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8.png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10.svg"/><Relationship Id="rId1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27.png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tags" Target="../tags/tag10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27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27.png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10.svg"/><Relationship Id="rId1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10.svg"/><Relationship Id="rId4" Type="http://schemas.openxmlformats.org/officeDocument/2006/relationships/image" Target="../media/image29.png"/><Relationship Id="rId3" Type="http://schemas.openxmlformats.org/officeDocument/2006/relationships/image" Target="../media/image39.jpeg"/><Relationship Id="rId2" Type="http://schemas.microsoft.com/office/2007/relationships/hdphoto" Target="../media/image38.wdp"/><Relationship Id="rId1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1.png"/><Relationship Id="rId3" Type="http://schemas.openxmlformats.org/officeDocument/2006/relationships/tags" Target="../tags/tag11.xml"/><Relationship Id="rId2" Type="http://schemas.openxmlformats.org/officeDocument/2006/relationships/image" Target="../media/image5.svg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3.GIF"/><Relationship Id="rId7" Type="http://schemas.openxmlformats.org/officeDocument/2006/relationships/image" Target="../media/image42.jpeg"/><Relationship Id="rId6" Type="http://schemas.openxmlformats.org/officeDocument/2006/relationships/tags" Target="../tags/tag12.xml"/><Relationship Id="rId5" Type="http://schemas.openxmlformats.org/officeDocument/2006/relationships/image" Target="../media/image10.svg"/><Relationship Id="rId4" Type="http://schemas.openxmlformats.org/officeDocument/2006/relationships/image" Target="../media/image29.png"/><Relationship Id="rId3" Type="http://schemas.openxmlformats.org/officeDocument/2006/relationships/image" Target="../media/image39.jpeg"/><Relationship Id="rId2" Type="http://schemas.microsoft.com/office/2007/relationships/hdphoto" Target="../media/image38.wdp"/><Relationship Id="rId1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3" Type="http://schemas.openxmlformats.org/officeDocument/2006/relationships/tags" Target="../tags/tag13.xml"/><Relationship Id="rId2" Type="http://schemas.openxmlformats.org/officeDocument/2006/relationships/image" Target="../media/image5.sv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sv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10.svg"/><Relationship Id="rId1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svg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.svg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svg"/><Relationship Id="rId2" Type="http://schemas.openxmlformats.org/officeDocument/2006/relationships/image" Target="../media/image27.png"/><Relationship Id="rId1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png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6" Type="http://schemas.openxmlformats.org/officeDocument/2006/relationships/slideLayout" Target="../slideLayouts/slideLayout2.xml"/><Relationship Id="rId15" Type="http://schemas.openxmlformats.org/officeDocument/2006/relationships/image" Target="../media/image19.png"/><Relationship Id="rId14" Type="http://schemas.openxmlformats.org/officeDocument/2006/relationships/image" Target="../media/image18.png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tags" Target="../tags/tag5.xml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7.xml"/><Relationship Id="rId5" Type="http://schemas.openxmlformats.org/officeDocument/2006/relationships/image" Target="../media/image21.png"/><Relationship Id="rId4" Type="http://schemas.openxmlformats.org/officeDocument/2006/relationships/tags" Target="../tags/tag6.xml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tags" Target="../tags/tag8.xml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tags" Target="../tags/tag9.xml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6.png"/><Relationship Id="rId3" Type="http://schemas.openxmlformats.org/officeDocument/2006/relationships/image" Target="../media/image1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图片 105"/>
          <p:cNvPicPr>
            <a:picLocks noChangeAspect="1"/>
          </p:cNvPicPr>
          <p:nvPr/>
        </p:nvPicPr>
        <p:blipFill rotWithShape="1">
          <a:blip r:embed="rId1" cstate="print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970521" y="0"/>
            <a:ext cx="4221479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 flipH="1">
            <a:off x="0" y="0"/>
            <a:ext cx="950109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+mn-ea"/>
                <a:sym typeface="+mn-ea"/>
              </a:rPr>
              <a:t>Unity</a:t>
            </a:r>
            <a:r>
              <a:rPr lang="zh-CN" altLang="en-US" b="1" dirty="0">
                <a:solidFill>
                  <a:schemeClr val="bg1"/>
                </a:solidFill>
                <a:latin typeface="+mn-ea"/>
                <a:sym typeface="+mn-ea"/>
              </a:rPr>
              <a:t>简单场景搭建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sym typeface="+mn-ea"/>
              </a:rPr>
              <a:t>、</a:t>
            </a:r>
            <a:r>
              <a:rPr lang="zh-CN" altLang="en-US" b="1" dirty="0">
                <a:solidFill>
                  <a:schemeClr val="bg1"/>
                </a:solidFill>
                <a:latin typeface="+mn-ea"/>
                <a:sym typeface="+mn-ea"/>
              </a:rPr>
              <a:t>物体运动与布料碰撞</a:t>
            </a:r>
            <a:endParaRPr lang="zh-CN" altLang="en-US" dirty="0">
              <a:latin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6115" y="1536065"/>
            <a:ext cx="7411720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+mn-ea"/>
              </a:rPr>
              <a:t>Unity！：</a:t>
            </a:r>
            <a:endParaRPr lang="en-US" altLang="zh-CN" sz="36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+mn-ea"/>
              </a:rPr>
              <a:t>Let’s GOAL!</a:t>
            </a:r>
            <a:endParaRPr lang="en-US" altLang="zh-CN" sz="3600" b="1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5" cstate="print">
            <a:lum bright="70000" contrast="-70000"/>
          </a:blip>
          <a:stretch>
            <a:fillRect/>
          </a:stretch>
        </p:blipFill>
        <p:spPr>
          <a:xfrm>
            <a:off x="719999" y="5611755"/>
            <a:ext cx="2853479" cy="1246245"/>
          </a:xfrm>
          <a:prstGeom prst="rect">
            <a:avLst/>
          </a:prstGeom>
        </p:spPr>
      </p:pic>
      <p:cxnSp>
        <p:nvCxnSpPr>
          <p:cNvPr id="26" name="直接连接符 25"/>
          <p:cNvCxnSpPr/>
          <p:nvPr/>
        </p:nvCxnSpPr>
        <p:spPr>
          <a:xfrm>
            <a:off x="666031" y="3208924"/>
            <a:ext cx="8112403" cy="0"/>
          </a:xfrm>
          <a:prstGeom prst="line">
            <a:avLst/>
          </a:prstGeom>
          <a:ln w="1270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90336" y="4225959"/>
            <a:ext cx="4572000" cy="83058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n-ea"/>
              </a:rPr>
              <a:t>小组成员：王泓沣、黄卓瀚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、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曹曼殊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、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杨欣霈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720000" y="436872"/>
            <a:ext cx="20116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有光线效果</a:t>
            </a:r>
            <a:r>
              <a:rPr lang="en-US" altLang="zh-CN" sz="2400" b="1" dirty="0">
                <a:solidFill>
                  <a:srgbClr val="00561F"/>
                </a:solidFill>
                <a:latin typeface="+mn-ea"/>
              </a:rPr>
              <a:t>：</a:t>
            </a:r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76" y="1014075"/>
            <a:ext cx="10726647" cy="48298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0521" y="0"/>
            <a:ext cx="422148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09324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+mn-ea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+mn-ea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+mn-ea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01" y="2534727"/>
            <a:ext cx="152400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6000" b="1" dirty="0">
                <a:solidFill>
                  <a:srgbClr val="00561F"/>
                </a:solidFill>
                <a:latin typeface="+mn-ea"/>
              </a:rPr>
              <a:t>纹理</a:t>
            </a:r>
            <a:endParaRPr lang="zh-CN" altLang="en-US" sz="60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02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图片包含 游戏机, 门&#10;&#10;描述已自动生成"/>
          <p:cNvPicPr/>
          <p:nvPr/>
        </p:nvPicPr>
        <p:blipFill>
          <a:blip r:embed="rId1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2091600" y="548632"/>
            <a:ext cx="10991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天空盒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57" name="文本占位符 56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5686425" y="1233805"/>
            <a:ext cx="5227320" cy="2800350"/>
          </a:xfrm>
        </p:spPr>
        <p:txBody>
          <a:bodyPr/>
          <a:p>
            <a:pPr indent="0">
              <a:buNone/>
            </a:pP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天空盒采用静态实现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不随镜头改变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时间线推进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而改变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buNone/>
            </a:pP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buNone/>
            </a:pP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我们创建了一个天空材质球，并用六张不同的图片作为球的纹理，并添加到摄像机上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930" y="1330960"/>
            <a:ext cx="2757805" cy="47936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925" y="4225290"/>
            <a:ext cx="4592955" cy="2531110"/>
          </a:xfrm>
          <a:prstGeom prst="rect">
            <a:avLst/>
          </a:prstGeom>
        </p:spPr>
      </p:pic>
      <p:pic>
        <p:nvPicPr>
          <p:cNvPr id="6" name="图形 4"/>
          <p:cNvPicPr>
            <a:picLocks noChangeAspect="1"/>
          </p:cNvPicPr>
          <p:nvPr/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图片包含 游戏机, 门&#10;&#10;描述已自动生成"/>
          <p:cNvPicPr/>
          <p:nvPr/>
        </p:nvPicPr>
        <p:blipFill>
          <a:blip r:embed="rId1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1014640" y="1076952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场景物体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" y="2727960"/>
            <a:ext cx="4959350" cy="27228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555" y="2727960"/>
            <a:ext cx="4936490" cy="2716530"/>
          </a:xfrm>
          <a:prstGeom prst="rect">
            <a:avLst/>
          </a:prstGeom>
        </p:spPr>
      </p:pic>
      <p:pic>
        <p:nvPicPr>
          <p:cNvPr id="6" name="图形 4"/>
          <p:cNvPicPr>
            <a:picLocks noChangeAspect="1"/>
          </p:cNvPicPr>
          <p:nvPr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图片包含 游戏机, 门&#10;&#10;描述已自动生成"/>
          <p:cNvPicPr/>
          <p:nvPr/>
        </p:nvPicPr>
        <p:blipFill>
          <a:blip r:embed="rId1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1888400" y="2014212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足球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35" y="2652395"/>
            <a:ext cx="3171190" cy="1751330"/>
          </a:xfrm>
          <a:prstGeom prst="rect">
            <a:avLst/>
          </a:prstGeom>
        </p:spPr>
      </p:pic>
      <p:sp>
        <p:nvSpPr>
          <p:cNvPr id="3" name="文本框 1"/>
          <p:cNvSpPr txBox="1"/>
          <p:nvPr/>
        </p:nvSpPr>
        <p:spPr>
          <a:xfrm>
            <a:off x="5779680" y="2014212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旗杆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040" y="2653030"/>
            <a:ext cx="3155950" cy="1750695"/>
          </a:xfrm>
          <a:prstGeom prst="rect">
            <a:avLst/>
          </a:prstGeom>
        </p:spPr>
      </p:pic>
      <p:sp>
        <p:nvSpPr>
          <p:cNvPr id="5" name="文本框 1"/>
          <p:cNvSpPr txBox="1"/>
          <p:nvPr/>
        </p:nvSpPr>
        <p:spPr>
          <a:xfrm>
            <a:off x="9670960" y="2014212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旗帜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5980" y="2653030"/>
            <a:ext cx="3181985" cy="1750695"/>
          </a:xfrm>
          <a:prstGeom prst="rect">
            <a:avLst/>
          </a:prstGeom>
        </p:spPr>
      </p:pic>
      <p:pic>
        <p:nvPicPr>
          <p:cNvPr id="7" name="图形 4"/>
          <p:cNvPicPr>
            <a:picLocks noChangeAspect="1"/>
          </p:cNvPicPr>
          <p:nvPr/>
        </p:nvPicPr>
        <p:blipFill>
          <a:blip r:embed="rId5" cstate="print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0521" y="0"/>
            <a:ext cx="422148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09324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+mn-ea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+mn-ea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+mn-ea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01" y="2534727"/>
            <a:ext cx="686943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6000" b="1" dirty="0">
                <a:solidFill>
                  <a:srgbClr val="00561F"/>
                </a:solidFill>
                <a:latin typeface="+mn-ea"/>
              </a:rPr>
              <a:t>物体运动和布料效果</a:t>
            </a:r>
            <a:endParaRPr lang="zh-CN" altLang="en-US" sz="60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03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草地上的大树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4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1" y="0"/>
            <a:ext cx="12192000" cy="3429000"/>
          </a:xfrm>
          <a:prstGeom prst="rect">
            <a:avLst/>
          </a:prstGeom>
          <a:gradFill>
            <a:gsLst>
              <a:gs pos="25000">
                <a:srgbClr val="6BA079"/>
              </a:gs>
              <a:gs pos="100000">
                <a:schemeClr val="accent6">
                  <a:lumMod val="60000"/>
                  <a:lumOff val="40000"/>
                  <a:alpha val="79000"/>
                </a:schemeClr>
              </a:gs>
            </a:gsLst>
            <a:lin ang="5400000" scaled="0"/>
          </a:gradFill>
        </p:spPr>
      </p:pic>
      <p:sp>
        <p:nvSpPr>
          <p:cNvPr id="8" name="矩形 7"/>
          <p:cNvSpPr/>
          <p:nvPr/>
        </p:nvSpPr>
        <p:spPr>
          <a:xfrm>
            <a:off x="4121718" y="965912"/>
            <a:ext cx="7583602" cy="519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9" name="图片 28" descr="房子外面有草地和树&#10;&#10;描述已自动生成"/>
          <p:cNvPicPr>
            <a:picLocks noChangeAspect="1"/>
          </p:cNvPicPr>
          <p:nvPr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578848" y="965913"/>
            <a:ext cx="3542870" cy="519311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74329" y="965912"/>
            <a:ext cx="3542870" cy="5193117"/>
          </a:xfrm>
          <a:prstGeom prst="rect">
            <a:avLst/>
          </a:prstGeom>
          <a:solidFill>
            <a:srgbClr val="00561F">
              <a:alpha val="92000"/>
            </a:srgb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1138283" y="2779344"/>
            <a:ext cx="2407389" cy="11988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小球的运动分为两部分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：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世界空间中的位移和自身的旋转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906978" y="2253219"/>
            <a:ext cx="301227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形 4"/>
          <p:cNvPicPr>
            <a:picLocks noChangeAspect="1"/>
          </p:cNvPicPr>
          <p:nvPr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1090" y="415631"/>
            <a:ext cx="1250910" cy="36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"/>
          <p:cNvSpPr txBox="1"/>
          <p:nvPr/>
        </p:nvSpPr>
        <p:spPr>
          <a:xfrm>
            <a:off x="791514" y="1659389"/>
            <a:ext cx="140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物体运动</a:t>
            </a:r>
            <a:endParaRPr lang="zh-CN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矩形 20"/>
          <p:cNvSpPr/>
          <p:nvPr/>
        </p:nvSpPr>
        <p:spPr>
          <a:xfrm>
            <a:off x="4414611" y="1239212"/>
            <a:ext cx="4879970" cy="50774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位移参数</a:t>
            </a:r>
            <a:r>
              <a:rPr lang="en-US" altLang="zh-CN" dirty="0">
                <a:latin typeface="+mn-ea"/>
              </a:rPr>
              <a:t>：</a:t>
            </a:r>
            <a:r>
              <a:rPr lang="zh-CN" altLang="en-US" dirty="0">
                <a:latin typeface="+mn-ea"/>
              </a:rPr>
              <a:t>通过动画</a:t>
            </a:r>
            <a:r>
              <a:rPr lang="en-US" altLang="zh-CN" dirty="0">
                <a:latin typeface="+mn-ea"/>
              </a:rPr>
              <a:t> (Animation) </a:t>
            </a:r>
            <a:r>
              <a:rPr lang="zh-CN" altLang="en-US" dirty="0">
                <a:latin typeface="+mn-ea"/>
                <a:sym typeface="+mn-ea"/>
              </a:rPr>
              <a:t>更改小球的</a:t>
            </a:r>
            <a:r>
              <a:rPr lang="en-US" altLang="zh-CN" dirty="0">
                <a:latin typeface="+mn-ea"/>
                <a:sym typeface="+mn-ea"/>
              </a:rPr>
              <a:t>Transform</a:t>
            </a:r>
            <a:r>
              <a:rPr lang="zh-CN" altLang="en-US" dirty="0">
                <a:latin typeface="+mn-ea"/>
                <a:sym typeface="+mn-ea"/>
              </a:rPr>
              <a:t>组件实现移动</a:t>
            </a:r>
            <a:endParaRPr lang="en-US" altLang="zh-CN" dirty="0">
              <a:solidFill>
                <a:schemeClr val="tx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旋转</a:t>
            </a:r>
            <a:r>
              <a:rPr lang="en-US" altLang="zh-CN" dirty="0">
                <a:latin typeface="+mn-ea"/>
              </a:rPr>
              <a:t>：</a:t>
            </a:r>
            <a:r>
              <a:rPr lang="zh-CN" altLang="en-US" dirty="0">
                <a:latin typeface="+mn-ea"/>
              </a:rPr>
              <a:t>绕自身</a:t>
            </a:r>
            <a:r>
              <a:rPr lang="en-US" altLang="zh-CN" dirty="0">
                <a:latin typeface="+mn-ea"/>
              </a:rPr>
              <a:t>x</a:t>
            </a:r>
            <a:r>
              <a:rPr lang="zh-CN" altLang="en-US" dirty="0">
                <a:latin typeface="+mn-ea"/>
              </a:rPr>
              <a:t>轴旋转</a:t>
            </a:r>
            <a:r>
              <a:rPr lang="en-US" altLang="zh-CN" dirty="0">
                <a:latin typeface="+mn-ea"/>
              </a:rPr>
              <a:t>，</a:t>
            </a:r>
            <a:r>
              <a:rPr lang="zh-CN" altLang="en-US" dirty="0">
                <a:latin typeface="+mn-ea"/>
              </a:rPr>
              <a:t>通过</a:t>
            </a:r>
            <a:r>
              <a:rPr lang="en-US" altLang="zh-CN" dirty="0">
                <a:latin typeface="+mn-ea"/>
              </a:rPr>
              <a:t>Rotate C#</a:t>
            </a:r>
            <a:r>
              <a:rPr lang="zh-CN" altLang="en-US" dirty="0">
                <a:latin typeface="+mn-ea"/>
              </a:rPr>
              <a:t>脚本实现</a:t>
            </a:r>
            <a:r>
              <a:rPr lang="en-US" altLang="zh-CN" dirty="0">
                <a:latin typeface="+mn-ea"/>
              </a:rPr>
              <a:t>：</a:t>
            </a:r>
            <a:endParaRPr lang="en-US" altLang="zh-CN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void Update(){</a:t>
            </a:r>
            <a:endParaRPr lang="en-US" altLang="zh-CN" dirty="0">
              <a:latin typeface="+mn-ea"/>
            </a:endParaRP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float rotateSpeed = 100.0f;</a:t>
            </a:r>
            <a:endParaRPr lang="en-US" altLang="zh-CN" dirty="0">
              <a:latin typeface="+mn-ea"/>
            </a:endParaRP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transform.rotate(Vector3.right(), rotateSpeed, time.deltaTime);</a:t>
            </a:r>
            <a:endParaRPr lang="en-US" altLang="zh-CN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}</a:t>
            </a:r>
            <a:endParaRPr lang="en-US" altLang="zh-CN" dirty="0"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dirty="0"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4495" y="1024890"/>
            <a:ext cx="2124710" cy="49523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0" y="4243627"/>
            <a:ext cx="12192000" cy="2614373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36600" y="1437005"/>
            <a:ext cx="5509895" cy="22999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288415" y="1954530"/>
            <a:ext cx="4627880" cy="1476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endParaRPr lang="en-US" altLang="zh-CN" sz="2000" b="1" dirty="0">
              <a:solidFill>
                <a:schemeClr val="tx1"/>
              </a:solidFill>
              <a:latin typeface="+mn-ea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960777" y="1653440"/>
            <a:ext cx="289225" cy="301630"/>
            <a:chOff x="1314512" y="1673159"/>
            <a:chExt cx="289225" cy="301630"/>
          </a:xfrm>
        </p:grpSpPr>
        <p:sp>
          <p:nvSpPr>
            <p:cNvPr id="12" name="椭圆 11"/>
            <p:cNvSpPr/>
            <p:nvPr/>
          </p:nvSpPr>
          <p:spPr>
            <a:xfrm>
              <a:off x="1314512" y="1673159"/>
              <a:ext cx="289225" cy="301630"/>
            </a:xfrm>
            <a:prstGeom prst="ellipse">
              <a:avLst/>
            </a:prstGeom>
            <a:solidFill>
              <a:srgbClr val="6BA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382300" y="1747898"/>
              <a:ext cx="153649" cy="156310"/>
            </a:xfrm>
            <a:custGeom>
              <a:avLst/>
              <a:gdLst>
                <a:gd name="connsiteX0" fmla="*/ 225722 w 390480"/>
                <a:gd name="connsiteY0" fmla="*/ 237363 h 380904"/>
                <a:gd name="connsiteX1" fmla="*/ 236676 w 390480"/>
                <a:gd name="connsiteY1" fmla="*/ 240506 h 380904"/>
                <a:gd name="connsiteX2" fmla="*/ 250868 w 390480"/>
                <a:gd name="connsiteY2" fmla="*/ 235077 h 380904"/>
                <a:gd name="connsiteX3" fmla="*/ 251058 w 390480"/>
                <a:gd name="connsiteY3" fmla="*/ 234887 h 380904"/>
                <a:gd name="connsiteX4" fmla="*/ 252487 w 390480"/>
                <a:gd name="connsiteY4" fmla="*/ 233553 h 380904"/>
                <a:gd name="connsiteX5" fmla="*/ 359072 w 390480"/>
                <a:gd name="connsiteY5" fmla="*/ 129540 h 380904"/>
                <a:gd name="connsiteX6" fmla="*/ 369549 w 390480"/>
                <a:gd name="connsiteY6" fmla="*/ 119348 h 380904"/>
                <a:gd name="connsiteX7" fmla="*/ 369549 w 390480"/>
                <a:gd name="connsiteY7" fmla="*/ 20479 h 380904"/>
                <a:gd name="connsiteX8" fmla="*/ 318876 w 390480"/>
                <a:gd name="connsiteY8" fmla="*/ 0 h 380904"/>
                <a:gd name="connsiteX9" fmla="*/ 268203 w 390480"/>
                <a:gd name="connsiteY9" fmla="*/ 20479 h 380904"/>
                <a:gd name="connsiteX10" fmla="*/ 247439 w 390480"/>
                <a:gd name="connsiteY10" fmla="*/ 40767 h 380904"/>
                <a:gd name="connsiteX11" fmla="*/ 247439 w 390480"/>
                <a:gd name="connsiteY11" fmla="*/ 40767 h 380904"/>
                <a:gd name="connsiteX12" fmla="*/ 151141 w 390480"/>
                <a:gd name="connsiteY12" fmla="*/ 134684 h 380904"/>
                <a:gd name="connsiteX13" fmla="*/ 149712 w 390480"/>
                <a:gd name="connsiteY13" fmla="*/ 136112 h 380904"/>
                <a:gd name="connsiteX14" fmla="*/ 149522 w 390480"/>
                <a:gd name="connsiteY14" fmla="*/ 136303 h 380904"/>
                <a:gd name="connsiteX15" fmla="*/ 147141 w 390480"/>
                <a:gd name="connsiteY15" fmla="*/ 160782 h 380904"/>
                <a:gd name="connsiteX16" fmla="*/ 112089 w 390480"/>
                <a:gd name="connsiteY16" fmla="*/ 194977 h 380904"/>
                <a:gd name="connsiteX17" fmla="*/ 111612 w 390480"/>
                <a:gd name="connsiteY17" fmla="*/ 195453 h 380904"/>
                <a:gd name="connsiteX18" fmla="*/ 98563 w 390480"/>
                <a:gd name="connsiteY18" fmla="*/ 193262 h 380904"/>
                <a:gd name="connsiteX19" fmla="*/ 49605 w 390480"/>
                <a:gd name="connsiteY19" fmla="*/ 227552 h 380904"/>
                <a:gd name="connsiteX20" fmla="*/ 1313 w 390480"/>
                <a:gd name="connsiteY20" fmla="*/ 353663 h 380904"/>
                <a:gd name="connsiteX21" fmla="*/ 6075 w 390480"/>
                <a:gd name="connsiteY21" fmla="*/ 374999 h 380904"/>
                <a:gd name="connsiteX22" fmla="*/ 20649 w 390480"/>
                <a:gd name="connsiteY22" fmla="*/ 380905 h 380904"/>
                <a:gd name="connsiteX23" fmla="*/ 20744 w 390480"/>
                <a:gd name="connsiteY23" fmla="*/ 380905 h 380904"/>
                <a:gd name="connsiteX24" fmla="*/ 286396 w 390480"/>
                <a:gd name="connsiteY24" fmla="*/ 380905 h 380904"/>
                <a:gd name="connsiteX25" fmla="*/ 296778 w 390480"/>
                <a:gd name="connsiteY25" fmla="*/ 370808 h 380904"/>
                <a:gd name="connsiteX26" fmla="*/ 286396 w 390480"/>
                <a:gd name="connsiteY26" fmla="*/ 360712 h 380904"/>
                <a:gd name="connsiteX27" fmla="*/ 79894 w 390480"/>
                <a:gd name="connsiteY27" fmla="*/ 360712 h 380904"/>
                <a:gd name="connsiteX28" fmla="*/ 157809 w 390480"/>
                <a:gd name="connsiteY28" fmla="*/ 332327 h 380904"/>
                <a:gd name="connsiteX29" fmla="*/ 191622 w 390480"/>
                <a:gd name="connsiteY29" fmla="*/ 294513 h 380904"/>
                <a:gd name="connsiteX30" fmla="*/ 190479 w 390480"/>
                <a:gd name="connsiteY30" fmla="*/ 271748 h 380904"/>
                <a:gd name="connsiteX31" fmla="*/ 190765 w 390480"/>
                <a:gd name="connsiteY31" fmla="*/ 271463 h 380904"/>
                <a:gd name="connsiteX32" fmla="*/ 225817 w 390480"/>
                <a:gd name="connsiteY32" fmla="*/ 237268 h 380904"/>
                <a:gd name="connsiteX33" fmla="*/ 129424 w 390480"/>
                <a:gd name="connsiteY33" fmla="*/ 206597 h 380904"/>
                <a:gd name="connsiteX34" fmla="*/ 161428 w 390480"/>
                <a:gd name="connsiteY34" fmla="*/ 175355 h 380904"/>
                <a:gd name="connsiteX35" fmla="*/ 210768 w 390480"/>
                <a:gd name="connsiteY35" fmla="*/ 223457 h 380904"/>
                <a:gd name="connsiteX36" fmla="*/ 178764 w 390480"/>
                <a:gd name="connsiteY36" fmla="*/ 254699 h 380904"/>
                <a:gd name="connsiteX37" fmla="*/ 129424 w 390480"/>
                <a:gd name="connsiteY37" fmla="*/ 206597 h 380904"/>
                <a:gd name="connsiteX38" fmla="*/ 354881 w 390480"/>
                <a:gd name="connsiteY38" fmla="*/ 34671 h 380904"/>
                <a:gd name="connsiteX39" fmla="*/ 354881 w 390480"/>
                <a:gd name="connsiteY39" fmla="*/ 104966 h 380904"/>
                <a:gd name="connsiteX40" fmla="*/ 334116 w 390480"/>
                <a:gd name="connsiteY40" fmla="*/ 125254 h 380904"/>
                <a:gd name="connsiteX41" fmla="*/ 262012 w 390480"/>
                <a:gd name="connsiteY41" fmla="*/ 54959 h 380904"/>
                <a:gd name="connsiteX42" fmla="*/ 282777 w 390480"/>
                <a:gd name="connsiteY42" fmla="*/ 34671 h 380904"/>
                <a:gd name="connsiteX43" fmla="*/ 318781 w 390480"/>
                <a:gd name="connsiteY43" fmla="*/ 20098 h 380904"/>
                <a:gd name="connsiteX44" fmla="*/ 354786 w 390480"/>
                <a:gd name="connsiteY44" fmla="*/ 34671 h 380904"/>
                <a:gd name="connsiteX45" fmla="*/ 165810 w 390480"/>
                <a:gd name="connsiteY45" fmla="*/ 148876 h 380904"/>
                <a:gd name="connsiteX46" fmla="*/ 247439 w 390480"/>
                <a:gd name="connsiteY46" fmla="*/ 69247 h 380904"/>
                <a:gd name="connsiteX47" fmla="*/ 247439 w 390480"/>
                <a:gd name="connsiteY47" fmla="*/ 69247 h 380904"/>
                <a:gd name="connsiteX48" fmla="*/ 319543 w 390480"/>
                <a:gd name="connsiteY48" fmla="*/ 139541 h 380904"/>
                <a:gd name="connsiteX49" fmla="*/ 319543 w 390480"/>
                <a:gd name="connsiteY49" fmla="*/ 139541 h 380904"/>
                <a:gd name="connsiteX50" fmla="*/ 237914 w 390480"/>
                <a:gd name="connsiteY50" fmla="*/ 219170 h 380904"/>
                <a:gd name="connsiteX51" fmla="*/ 236676 w 390480"/>
                <a:gd name="connsiteY51" fmla="*/ 220313 h 380904"/>
                <a:gd name="connsiteX52" fmla="*/ 235914 w 390480"/>
                <a:gd name="connsiteY52" fmla="*/ 219551 h 380904"/>
                <a:gd name="connsiteX53" fmla="*/ 235914 w 390480"/>
                <a:gd name="connsiteY53" fmla="*/ 218980 h 380904"/>
                <a:gd name="connsiteX54" fmla="*/ 229818 w 390480"/>
                <a:gd name="connsiteY54" fmla="*/ 204692 h 380904"/>
                <a:gd name="connsiteX55" fmla="*/ 180478 w 390480"/>
                <a:gd name="connsiteY55" fmla="*/ 156591 h 380904"/>
                <a:gd name="connsiteX56" fmla="*/ 165810 w 390480"/>
                <a:gd name="connsiteY56" fmla="*/ 150686 h 380904"/>
                <a:gd name="connsiteX57" fmla="*/ 165238 w 390480"/>
                <a:gd name="connsiteY57" fmla="*/ 150686 h 380904"/>
                <a:gd name="connsiteX58" fmla="*/ 164476 w 390480"/>
                <a:gd name="connsiteY58" fmla="*/ 149924 h 380904"/>
                <a:gd name="connsiteX59" fmla="*/ 165619 w 390480"/>
                <a:gd name="connsiteY59" fmla="*/ 148780 h 380904"/>
                <a:gd name="connsiteX60" fmla="*/ 150474 w 390480"/>
                <a:gd name="connsiteY60" fmla="*/ 313468 h 380904"/>
                <a:gd name="connsiteX61" fmla="*/ 44080 w 390480"/>
                <a:gd name="connsiteY61" fmla="*/ 352235 h 380904"/>
                <a:gd name="connsiteX62" fmla="*/ 104850 w 390480"/>
                <a:gd name="connsiteY62" fmla="*/ 292989 h 380904"/>
                <a:gd name="connsiteX63" fmla="*/ 104850 w 390480"/>
                <a:gd name="connsiteY63" fmla="*/ 278701 h 380904"/>
                <a:gd name="connsiteX64" fmla="*/ 90181 w 390480"/>
                <a:gd name="connsiteY64" fmla="*/ 278701 h 380904"/>
                <a:gd name="connsiteX65" fmla="*/ 29316 w 390480"/>
                <a:gd name="connsiteY65" fmla="*/ 338042 h 380904"/>
                <a:gd name="connsiteX66" fmla="*/ 68845 w 390480"/>
                <a:gd name="connsiteY66" fmla="*/ 234696 h 380904"/>
                <a:gd name="connsiteX67" fmla="*/ 98468 w 390480"/>
                <a:gd name="connsiteY67" fmla="*/ 213455 h 380904"/>
                <a:gd name="connsiteX68" fmla="*/ 105802 w 390480"/>
                <a:gd name="connsiteY68" fmla="*/ 214694 h 380904"/>
                <a:gd name="connsiteX69" fmla="*/ 111231 w 390480"/>
                <a:gd name="connsiteY69" fmla="*/ 224314 h 380904"/>
                <a:gd name="connsiteX70" fmla="*/ 160476 w 390480"/>
                <a:gd name="connsiteY70" fmla="*/ 272415 h 380904"/>
                <a:gd name="connsiteX71" fmla="*/ 170286 w 390480"/>
                <a:gd name="connsiteY71" fmla="*/ 277749 h 380904"/>
                <a:gd name="connsiteX72" fmla="*/ 150379 w 390480"/>
                <a:gd name="connsiteY72" fmla="*/ 313563 h 380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0480" h="380904">
                  <a:moveTo>
                    <a:pt x="225722" y="237363"/>
                  </a:moveTo>
                  <a:cubicBezTo>
                    <a:pt x="229056" y="239363"/>
                    <a:pt x="232866" y="240506"/>
                    <a:pt x="236676" y="240506"/>
                  </a:cubicBezTo>
                  <a:cubicBezTo>
                    <a:pt x="241724" y="240506"/>
                    <a:pt x="246867" y="238696"/>
                    <a:pt x="250868" y="235077"/>
                  </a:cubicBezTo>
                  <a:lnTo>
                    <a:pt x="251058" y="234887"/>
                  </a:lnTo>
                  <a:cubicBezTo>
                    <a:pt x="251535" y="234410"/>
                    <a:pt x="252011" y="234029"/>
                    <a:pt x="252487" y="233553"/>
                  </a:cubicBezTo>
                  <a:lnTo>
                    <a:pt x="359072" y="129540"/>
                  </a:lnTo>
                  <a:lnTo>
                    <a:pt x="369549" y="119348"/>
                  </a:lnTo>
                  <a:cubicBezTo>
                    <a:pt x="397458" y="92107"/>
                    <a:pt x="397458" y="47720"/>
                    <a:pt x="369549" y="20479"/>
                  </a:cubicBezTo>
                  <a:cubicBezTo>
                    <a:pt x="356024" y="7239"/>
                    <a:pt x="338022" y="0"/>
                    <a:pt x="318876" y="0"/>
                  </a:cubicBezTo>
                  <a:cubicBezTo>
                    <a:pt x="299731" y="0"/>
                    <a:pt x="281729" y="7239"/>
                    <a:pt x="268203" y="20479"/>
                  </a:cubicBezTo>
                  <a:lnTo>
                    <a:pt x="247439" y="40767"/>
                  </a:lnTo>
                  <a:lnTo>
                    <a:pt x="247439" y="40767"/>
                  </a:lnTo>
                  <a:cubicBezTo>
                    <a:pt x="247439" y="40767"/>
                    <a:pt x="151141" y="134684"/>
                    <a:pt x="151141" y="134684"/>
                  </a:cubicBezTo>
                  <a:cubicBezTo>
                    <a:pt x="150665" y="135160"/>
                    <a:pt x="150189" y="135636"/>
                    <a:pt x="149712" y="136112"/>
                  </a:cubicBezTo>
                  <a:lnTo>
                    <a:pt x="149522" y="136303"/>
                  </a:lnTo>
                  <a:cubicBezTo>
                    <a:pt x="142950" y="143161"/>
                    <a:pt x="142188" y="153162"/>
                    <a:pt x="147141" y="160782"/>
                  </a:cubicBezTo>
                  <a:lnTo>
                    <a:pt x="112089" y="194977"/>
                  </a:lnTo>
                  <a:cubicBezTo>
                    <a:pt x="112089" y="194977"/>
                    <a:pt x="111803" y="195263"/>
                    <a:pt x="111612" y="195453"/>
                  </a:cubicBezTo>
                  <a:cubicBezTo>
                    <a:pt x="107421" y="194120"/>
                    <a:pt x="103135" y="193262"/>
                    <a:pt x="98563" y="193262"/>
                  </a:cubicBezTo>
                  <a:cubicBezTo>
                    <a:pt x="77418" y="193262"/>
                    <a:pt x="57320" y="207359"/>
                    <a:pt x="49605" y="227552"/>
                  </a:cubicBezTo>
                  <a:lnTo>
                    <a:pt x="1313" y="353663"/>
                  </a:lnTo>
                  <a:cubicBezTo>
                    <a:pt x="-1545" y="361093"/>
                    <a:pt x="360" y="369380"/>
                    <a:pt x="6075" y="374999"/>
                  </a:cubicBezTo>
                  <a:cubicBezTo>
                    <a:pt x="9981" y="378809"/>
                    <a:pt x="15219" y="380905"/>
                    <a:pt x="20649" y="380905"/>
                  </a:cubicBezTo>
                  <a:cubicBezTo>
                    <a:pt x="20649" y="380905"/>
                    <a:pt x="20649" y="380905"/>
                    <a:pt x="20744" y="380905"/>
                  </a:cubicBezTo>
                  <a:lnTo>
                    <a:pt x="286396" y="380905"/>
                  </a:lnTo>
                  <a:cubicBezTo>
                    <a:pt x="292111" y="380905"/>
                    <a:pt x="296778" y="376428"/>
                    <a:pt x="296778" y="370808"/>
                  </a:cubicBezTo>
                  <a:cubicBezTo>
                    <a:pt x="296778" y="365188"/>
                    <a:pt x="292111" y="360712"/>
                    <a:pt x="286396" y="360712"/>
                  </a:cubicBezTo>
                  <a:lnTo>
                    <a:pt x="79894" y="360712"/>
                  </a:lnTo>
                  <a:lnTo>
                    <a:pt x="157809" y="332327"/>
                  </a:lnTo>
                  <a:cubicBezTo>
                    <a:pt x="174858" y="326136"/>
                    <a:pt x="187812" y="311658"/>
                    <a:pt x="191622" y="294513"/>
                  </a:cubicBezTo>
                  <a:cubicBezTo>
                    <a:pt x="193432" y="286512"/>
                    <a:pt x="192956" y="278797"/>
                    <a:pt x="190479" y="271748"/>
                  </a:cubicBezTo>
                  <a:cubicBezTo>
                    <a:pt x="190479" y="271748"/>
                    <a:pt x="190670" y="271558"/>
                    <a:pt x="190765" y="271463"/>
                  </a:cubicBezTo>
                  <a:lnTo>
                    <a:pt x="225817" y="237268"/>
                  </a:lnTo>
                  <a:close/>
                  <a:moveTo>
                    <a:pt x="129424" y="206597"/>
                  </a:moveTo>
                  <a:lnTo>
                    <a:pt x="161428" y="175355"/>
                  </a:lnTo>
                  <a:lnTo>
                    <a:pt x="210768" y="223457"/>
                  </a:lnTo>
                  <a:lnTo>
                    <a:pt x="178764" y="254699"/>
                  </a:lnTo>
                  <a:lnTo>
                    <a:pt x="129424" y="206597"/>
                  </a:lnTo>
                  <a:close/>
                  <a:moveTo>
                    <a:pt x="354881" y="34671"/>
                  </a:moveTo>
                  <a:cubicBezTo>
                    <a:pt x="374788" y="54102"/>
                    <a:pt x="374788" y="85534"/>
                    <a:pt x="354881" y="104966"/>
                  </a:cubicBezTo>
                  <a:lnTo>
                    <a:pt x="334116" y="125254"/>
                  </a:lnTo>
                  <a:lnTo>
                    <a:pt x="262012" y="54959"/>
                  </a:lnTo>
                  <a:lnTo>
                    <a:pt x="282777" y="34671"/>
                  </a:lnTo>
                  <a:cubicBezTo>
                    <a:pt x="292683" y="24955"/>
                    <a:pt x="305732" y="20098"/>
                    <a:pt x="318781" y="20098"/>
                  </a:cubicBezTo>
                  <a:cubicBezTo>
                    <a:pt x="331830" y="20098"/>
                    <a:pt x="344880" y="24955"/>
                    <a:pt x="354786" y="34671"/>
                  </a:cubicBezTo>
                  <a:close/>
                  <a:moveTo>
                    <a:pt x="165810" y="148876"/>
                  </a:moveTo>
                  <a:lnTo>
                    <a:pt x="247439" y="69247"/>
                  </a:lnTo>
                  <a:cubicBezTo>
                    <a:pt x="247439" y="69247"/>
                    <a:pt x="247439" y="69247"/>
                    <a:pt x="247439" y="69247"/>
                  </a:cubicBezTo>
                  <a:lnTo>
                    <a:pt x="319543" y="139541"/>
                  </a:lnTo>
                  <a:lnTo>
                    <a:pt x="319543" y="139541"/>
                  </a:lnTo>
                  <a:lnTo>
                    <a:pt x="237914" y="219170"/>
                  </a:lnTo>
                  <a:cubicBezTo>
                    <a:pt x="237914" y="219170"/>
                    <a:pt x="237152" y="219932"/>
                    <a:pt x="236676" y="220313"/>
                  </a:cubicBezTo>
                  <a:lnTo>
                    <a:pt x="235914" y="219551"/>
                  </a:lnTo>
                  <a:cubicBezTo>
                    <a:pt x="235914" y="219551"/>
                    <a:pt x="235914" y="219170"/>
                    <a:pt x="235914" y="218980"/>
                  </a:cubicBezTo>
                  <a:cubicBezTo>
                    <a:pt x="235914" y="213646"/>
                    <a:pt x="233723" y="208502"/>
                    <a:pt x="229818" y="204692"/>
                  </a:cubicBezTo>
                  <a:lnTo>
                    <a:pt x="180478" y="156591"/>
                  </a:lnTo>
                  <a:cubicBezTo>
                    <a:pt x="176478" y="152686"/>
                    <a:pt x="171144" y="150686"/>
                    <a:pt x="165810" y="150686"/>
                  </a:cubicBezTo>
                  <a:cubicBezTo>
                    <a:pt x="165619" y="150686"/>
                    <a:pt x="165429" y="150686"/>
                    <a:pt x="165238" y="150686"/>
                  </a:cubicBezTo>
                  <a:lnTo>
                    <a:pt x="164476" y="149924"/>
                  </a:lnTo>
                  <a:cubicBezTo>
                    <a:pt x="164476" y="149924"/>
                    <a:pt x="165238" y="149162"/>
                    <a:pt x="165619" y="148780"/>
                  </a:cubicBezTo>
                  <a:close/>
                  <a:moveTo>
                    <a:pt x="150474" y="313468"/>
                  </a:moveTo>
                  <a:lnTo>
                    <a:pt x="44080" y="352235"/>
                  </a:lnTo>
                  <a:lnTo>
                    <a:pt x="104850" y="292989"/>
                  </a:lnTo>
                  <a:cubicBezTo>
                    <a:pt x="108850" y="289084"/>
                    <a:pt x="108850" y="282607"/>
                    <a:pt x="104850" y="278701"/>
                  </a:cubicBezTo>
                  <a:cubicBezTo>
                    <a:pt x="100849" y="274796"/>
                    <a:pt x="94277" y="274796"/>
                    <a:pt x="90181" y="278701"/>
                  </a:cubicBezTo>
                  <a:lnTo>
                    <a:pt x="29316" y="338042"/>
                  </a:lnTo>
                  <a:lnTo>
                    <a:pt x="68845" y="234696"/>
                  </a:lnTo>
                  <a:cubicBezTo>
                    <a:pt x="73798" y="221647"/>
                    <a:pt x="86847" y="213455"/>
                    <a:pt x="98468" y="213455"/>
                  </a:cubicBezTo>
                  <a:cubicBezTo>
                    <a:pt x="101040" y="213455"/>
                    <a:pt x="103421" y="213836"/>
                    <a:pt x="105802" y="214694"/>
                  </a:cubicBezTo>
                  <a:cubicBezTo>
                    <a:pt x="106659" y="218218"/>
                    <a:pt x="108469" y="221551"/>
                    <a:pt x="111231" y="224314"/>
                  </a:cubicBezTo>
                  <a:lnTo>
                    <a:pt x="160476" y="272415"/>
                  </a:lnTo>
                  <a:cubicBezTo>
                    <a:pt x="163238" y="275177"/>
                    <a:pt x="166762" y="276892"/>
                    <a:pt x="170286" y="277749"/>
                  </a:cubicBezTo>
                  <a:cubicBezTo>
                    <a:pt x="175144" y="290132"/>
                    <a:pt x="166476" y="307657"/>
                    <a:pt x="150379" y="31356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n-ea"/>
              </a:endParaRPr>
            </a:p>
          </p:txBody>
        </p:sp>
      </p:grp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1298694" y="1605577"/>
            <a:ext cx="44658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rgbClr val="00561F"/>
                </a:solidFill>
                <a:latin typeface="+mn-ea"/>
              </a:rPr>
              <a:t>小球</a:t>
            </a:r>
            <a:r>
              <a:rPr lang="zh-CN" altLang="en-US" sz="2000" b="1" dirty="0">
                <a:solidFill>
                  <a:srgbClr val="00561F"/>
                </a:solidFill>
                <a:latin typeface="+mn-ea"/>
              </a:rPr>
              <a:t>碰撞</a:t>
            </a:r>
            <a:endParaRPr lang="zh-CN" altLang="en-US" sz="20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1975" y="212090"/>
            <a:ext cx="2949575" cy="558736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960755" y="2004060"/>
            <a:ext cx="4663440" cy="101473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为小球模型创建一个球形碰撞体，用于判断和旗帜的</a:t>
            </a:r>
            <a:r>
              <a:rPr lang="zh-CN" altLang="en-US" sz="2000">
                <a:sym typeface="+mn-ea"/>
              </a:rPr>
              <a:t>碰撞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草地上的大树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4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1" y="0"/>
            <a:ext cx="12192000" cy="3429000"/>
          </a:xfrm>
          <a:prstGeom prst="rect">
            <a:avLst/>
          </a:prstGeom>
          <a:gradFill>
            <a:gsLst>
              <a:gs pos="25000">
                <a:srgbClr val="6BA079"/>
              </a:gs>
              <a:gs pos="100000">
                <a:schemeClr val="accent6">
                  <a:lumMod val="60000"/>
                  <a:lumOff val="40000"/>
                  <a:alpha val="79000"/>
                </a:schemeClr>
              </a:gs>
            </a:gsLst>
            <a:lin ang="5400000" scaled="0"/>
          </a:gradFill>
        </p:spPr>
      </p:pic>
      <p:sp>
        <p:nvSpPr>
          <p:cNvPr id="8" name="矩形 7"/>
          <p:cNvSpPr/>
          <p:nvPr/>
        </p:nvSpPr>
        <p:spPr>
          <a:xfrm>
            <a:off x="4121718" y="965912"/>
            <a:ext cx="7583602" cy="519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9" name="图片 28" descr="房子外面有草地和树&#10;&#10;描述已自动生成"/>
          <p:cNvPicPr>
            <a:picLocks noChangeAspect="1"/>
          </p:cNvPicPr>
          <p:nvPr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578848" y="965913"/>
            <a:ext cx="3856400" cy="519311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74329" y="965912"/>
            <a:ext cx="3856400" cy="5193117"/>
          </a:xfrm>
          <a:prstGeom prst="rect">
            <a:avLst/>
          </a:prstGeom>
          <a:solidFill>
            <a:srgbClr val="00561F">
              <a:alpha val="92000"/>
            </a:srgb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1058771" y="2646824"/>
            <a:ext cx="2833981" cy="19380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实现布料效果的原理是将一个平面（plane）物体视为一个很多质点组成的网格。质点之前的连接分为三类，分别用以模拟材料中的三种力: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906978" y="2253219"/>
            <a:ext cx="301227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形 4"/>
          <p:cNvPicPr>
            <a:picLocks noChangeAspect="1"/>
          </p:cNvPicPr>
          <p:nvPr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1090" y="415631"/>
            <a:ext cx="1250910" cy="36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"/>
          <p:cNvSpPr txBox="1"/>
          <p:nvPr/>
        </p:nvSpPr>
        <p:spPr>
          <a:xfrm>
            <a:off x="906978" y="1714500"/>
            <a:ext cx="140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布料效果</a:t>
            </a:r>
            <a:endParaRPr lang="zh-CN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235" y="1292860"/>
            <a:ext cx="40640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上下左右相邻质点连接，模拟结构力(Structural)，如拉伸和收缩。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对角线连接，模拟剪力(Shear)。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上下左右跨一个质点连接，用以模拟材料弯曲的力(Flexion)。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865235" y="1714500"/>
            <a:ext cx="2677795" cy="1438910"/>
          </a:xfrm>
          <a:prstGeom prst="rect">
            <a:avLst/>
          </a:prstGeom>
        </p:spPr>
      </p:pic>
      <p:pic>
        <p:nvPicPr>
          <p:cNvPr id="12" name="图片 11" descr="preview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2545" y="3673475"/>
            <a:ext cx="4324350" cy="24364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0" y="4243627"/>
            <a:ext cx="12192000" cy="2614373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35355" y="3488690"/>
            <a:ext cx="4611370" cy="22999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630164" y="3686472"/>
            <a:ext cx="44658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rgbClr val="00561F"/>
                </a:solidFill>
                <a:latin typeface="+mn-ea"/>
              </a:rPr>
              <a:t>影响因素</a:t>
            </a:r>
            <a:endParaRPr lang="zh-CN" altLang="en-US" sz="20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79525" y="4232275"/>
            <a:ext cx="468312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风力导致的绕旗杆转动</a:t>
            </a:r>
            <a:endParaRPr lang="zh-CN" altLang="en-US" sz="2000"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球体撞击带来的布料的内部受力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35355" y="544195"/>
            <a:ext cx="5509895" cy="253111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87170" y="1061720"/>
            <a:ext cx="4627880" cy="1476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调用了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Unity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中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plane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模型自带的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Cloth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组件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，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禁用重力影响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（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否则球体无法撞击到布料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）</a:t>
            </a:r>
            <a:endParaRPr lang="en-US" altLang="zh-CN" sz="2000" dirty="0">
              <a:solidFill>
                <a:schemeClr val="tx1"/>
              </a:solidFill>
              <a:latin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使用网格碰撞体</a:t>
            </a:r>
            <a:endParaRPr lang="en-US" altLang="zh-CN" sz="2000" dirty="0">
              <a:solidFill>
                <a:schemeClr val="tx1"/>
              </a:solidFill>
              <a:latin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+mn-ea"/>
            </a:endParaRPr>
          </a:p>
          <a:p>
            <a:pPr algn="just"/>
            <a:endParaRPr lang="en-US" altLang="zh-CN" sz="2000" b="1" dirty="0">
              <a:solidFill>
                <a:schemeClr val="tx1"/>
              </a:solidFill>
              <a:latin typeface="+mn-ea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159532" y="760630"/>
            <a:ext cx="289225" cy="301630"/>
            <a:chOff x="1314512" y="1673159"/>
            <a:chExt cx="289225" cy="301630"/>
          </a:xfrm>
        </p:grpSpPr>
        <p:sp>
          <p:nvSpPr>
            <p:cNvPr id="12" name="椭圆 11"/>
            <p:cNvSpPr/>
            <p:nvPr/>
          </p:nvSpPr>
          <p:spPr>
            <a:xfrm>
              <a:off x="1314512" y="1673159"/>
              <a:ext cx="289225" cy="301630"/>
            </a:xfrm>
            <a:prstGeom prst="ellipse">
              <a:avLst/>
            </a:prstGeom>
            <a:solidFill>
              <a:srgbClr val="6BA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382300" y="1747898"/>
              <a:ext cx="153649" cy="156310"/>
            </a:xfrm>
            <a:custGeom>
              <a:avLst/>
              <a:gdLst>
                <a:gd name="connsiteX0" fmla="*/ 225722 w 390480"/>
                <a:gd name="connsiteY0" fmla="*/ 237363 h 380904"/>
                <a:gd name="connsiteX1" fmla="*/ 236676 w 390480"/>
                <a:gd name="connsiteY1" fmla="*/ 240506 h 380904"/>
                <a:gd name="connsiteX2" fmla="*/ 250868 w 390480"/>
                <a:gd name="connsiteY2" fmla="*/ 235077 h 380904"/>
                <a:gd name="connsiteX3" fmla="*/ 251058 w 390480"/>
                <a:gd name="connsiteY3" fmla="*/ 234887 h 380904"/>
                <a:gd name="connsiteX4" fmla="*/ 252487 w 390480"/>
                <a:gd name="connsiteY4" fmla="*/ 233553 h 380904"/>
                <a:gd name="connsiteX5" fmla="*/ 359072 w 390480"/>
                <a:gd name="connsiteY5" fmla="*/ 129540 h 380904"/>
                <a:gd name="connsiteX6" fmla="*/ 369549 w 390480"/>
                <a:gd name="connsiteY6" fmla="*/ 119348 h 380904"/>
                <a:gd name="connsiteX7" fmla="*/ 369549 w 390480"/>
                <a:gd name="connsiteY7" fmla="*/ 20479 h 380904"/>
                <a:gd name="connsiteX8" fmla="*/ 318876 w 390480"/>
                <a:gd name="connsiteY8" fmla="*/ 0 h 380904"/>
                <a:gd name="connsiteX9" fmla="*/ 268203 w 390480"/>
                <a:gd name="connsiteY9" fmla="*/ 20479 h 380904"/>
                <a:gd name="connsiteX10" fmla="*/ 247439 w 390480"/>
                <a:gd name="connsiteY10" fmla="*/ 40767 h 380904"/>
                <a:gd name="connsiteX11" fmla="*/ 247439 w 390480"/>
                <a:gd name="connsiteY11" fmla="*/ 40767 h 380904"/>
                <a:gd name="connsiteX12" fmla="*/ 151141 w 390480"/>
                <a:gd name="connsiteY12" fmla="*/ 134684 h 380904"/>
                <a:gd name="connsiteX13" fmla="*/ 149712 w 390480"/>
                <a:gd name="connsiteY13" fmla="*/ 136112 h 380904"/>
                <a:gd name="connsiteX14" fmla="*/ 149522 w 390480"/>
                <a:gd name="connsiteY14" fmla="*/ 136303 h 380904"/>
                <a:gd name="connsiteX15" fmla="*/ 147141 w 390480"/>
                <a:gd name="connsiteY15" fmla="*/ 160782 h 380904"/>
                <a:gd name="connsiteX16" fmla="*/ 112089 w 390480"/>
                <a:gd name="connsiteY16" fmla="*/ 194977 h 380904"/>
                <a:gd name="connsiteX17" fmla="*/ 111612 w 390480"/>
                <a:gd name="connsiteY17" fmla="*/ 195453 h 380904"/>
                <a:gd name="connsiteX18" fmla="*/ 98563 w 390480"/>
                <a:gd name="connsiteY18" fmla="*/ 193262 h 380904"/>
                <a:gd name="connsiteX19" fmla="*/ 49605 w 390480"/>
                <a:gd name="connsiteY19" fmla="*/ 227552 h 380904"/>
                <a:gd name="connsiteX20" fmla="*/ 1313 w 390480"/>
                <a:gd name="connsiteY20" fmla="*/ 353663 h 380904"/>
                <a:gd name="connsiteX21" fmla="*/ 6075 w 390480"/>
                <a:gd name="connsiteY21" fmla="*/ 374999 h 380904"/>
                <a:gd name="connsiteX22" fmla="*/ 20649 w 390480"/>
                <a:gd name="connsiteY22" fmla="*/ 380905 h 380904"/>
                <a:gd name="connsiteX23" fmla="*/ 20744 w 390480"/>
                <a:gd name="connsiteY23" fmla="*/ 380905 h 380904"/>
                <a:gd name="connsiteX24" fmla="*/ 286396 w 390480"/>
                <a:gd name="connsiteY24" fmla="*/ 380905 h 380904"/>
                <a:gd name="connsiteX25" fmla="*/ 296778 w 390480"/>
                <a:gd name="connsiteY25" fmla="*/ 370808 h 380904"/>
                <a:gd name="connsiteX26" fmla="*/ 286396 w 390480"/>
                <a:gd name="connsiteY26" fmla="*/ 360712 h 380904"/>
                <a:gd name="connsiteX27" fmla="*/ 79894 w 390480"/>
                <a:gd name="connsiteY27" fmla="*/ 360712 h 380904"/>
                <a:gd name="connsiteX28" fmla="*/ 157809 w 390480"/>
                <a:gd name="connsiteY28" fmla="*/ 332327 h 380904"/>
                <a:gd name="connsiteX29" fmla="*/ 191622 w 390480"/>
                <a:gd name="connsiteY29" fmla="*/ 294513 h 380904"/>
                <a:gd name="connsiteX30" fmla="*/ 190479 w 390480"/>
                <a:gd name="connsiteY30" fmla="*/ 271748 h 380904"/>
                <a:gd name="connsiteX31" fmla="*/ 190765 w 390480"/>
                <a:gd name="connsiteY31" fmla="*/ 271463 h 380904"/>
                <a:gd name="connsiteX32" fmla="*/ 225817 w 390480"/>
                <a:gd name="connsiteY32" fmla="*/ 237268 h 380904"/>
                <a:gd name="connsiteX33" fmla="*/ 129424 w 390480"/>
                <a:gd name="connsiteY33" fmla="*/ 206597 h 380904"/>
                <a:gd name="connsiteX34" fmla="*/ 161428 w 390480"/>
                <a:gd name="connsiteY34" fmla="*/ 175355 h 380904"/>
                <a:gd name="connsiteX35" fmla="*/ 210768 w 390480"/>
                <a:gd name="connsiteY35" fmla="*/ 223457 h 380904"/>
                <a:gd name="connsiteX36" fmla="*/ 178764 w 390480"/>
                <a:gd name="connsiteY36" fmla="*/ 254699 h 380904"/>
                <a:gd name="connsiteX37" fmla="*/ 129424 w 390480"/>
                <a:gd name="connsiteY37" fmla="*/ 206597 h 380904"/>
                <a:gd name="connsiteX38" fmla="*/ 354881 w 390480"/>
                <a:gd name="connsiteY38" fmla="*/ 34671 h 380904"/>
                <a:gd name="connsiteX39" fmla="*/ 354881 w 390480"/>
                <a:gd name="connsiteY39" fmla="*/ 104966 h 380904"/>
                <a:gd name="connsiteX40" fmla="*/ 334116 w 390480"/>
                <a:gd name="connsiteY40" fmla="*/ 125254 h 380904"/>
                <a:gd name="connsiteX41" fmla="*/ 262012 w 390480"/>
                <a:gd name="connsiteY41" fmla="*/ 54959 h 380904"/>
                <a:gd name="connsiteX42" fmla="*/ 282777 w 390480"/>
                <a:gd name="connsiteY42" fmla="*/ 34671 h 380904"/>
                <a:gd name="connsiteX43" fmla="*/ 318781 w 390480"/>
                <a:gd name="connsiteY43" fmla="*/ 20098 h 380904"/>
                <a:gd name="connsiteX44" fmla="*/ 354786 w 390480"/>
                <a:gd name="connsiteY44" fmla="*/ 34671 h 380904"/>
                <a:gd name="connsiteX45" fmla="*/ 165810 w 390480"/>
                <a:gd name="connsiteY45" fmla="*/ 148876 h 380904"/>
                <a:gd name="connsiteX46" fmla="*/ 247439 w 390480"/>
                <a:gd name="connsiteY46" fmla="*/ 69247 h 380904"/>
                <a:gd name="connsiteX47" fmla="*/ 247439 w 390480"/>
                <a:gd name="connsiteY47" fmla="*/ 69247 h 380904"/>
                <a:gd name="connsiteX48" fmla="*/ 319543 w 390480"/>
                <a:gd name="connsiteY48" fmla="*/ 139541 h 380904"/>
                <a:gd name="connsiteX49" fmla="*/ 319543 w 390480"/>
                <a:gd name="connsiteY49" fmla="*/ 139541 h 380904"/>
                <a:gd name="connsiteX50" fmla="*/ 237914 w 390480"/>
                <a:gd name="connsiteY50" fmla="*/ 219170 h 380904"/>
                <a:gd name="connsiteX51" fmla="*/ 236676 w 390480"/>
                <a:gd name="connsiteY51" fmla="*/ 220313 h 380904"/>
                <a:gd name="connsiteX52" fmla="*/ 235914 w 390480"/>
                <a:gd name="connsiteY52" fmla="*/ 219551 h 380904"/>
                <a:gd name="connsiteX53" fmla="*/ 235914 w 390480"/>
                <a:gd name="connsiteY53" fmla="*/ 218980 h 380904"/>
                <a:gd name="connsiteX54" fmla="*/ 229818 w 390480"/>
                <a:gd name="connsiteY54" fmla="*/ 204692 h 380904"/>
                <a:gd name="connsiteX55" fmla="*/ 180478 w 390480"/>
                <a:gd name="connsiteY55" fmla="*/ 156591 h 380904"/>
                <a:gd name="connsiteX56" fmla="*/ 165810 w 390480"/>
                <a:gd name="connsiteY56" fmla="*/ 150686 h 380904"/>
                <a:gd name="connsiteX57" fmla="*/ 165238 w 390480"/>
                <a:gd name="connsiteY57" fmla="*/ 150686 h 380904"/>
                <a:gd name="connsiteX58" fmla="*/ 164476 w 390480"/>
                <a:gd name="connsiteY58" fmla="*/ 149924 h 380904"/>
                <a:gd name="connsiteX59" fmla="*/ 165619 w 390480"/>
                <a:gd name="connsiteY59" fmla="*/ 148780 h 380904"/>
                <a:gd name="connsiteX60" fmla="*/ 150474 w 390480"/>
                <a:gd name="connsiteY60" fmla="*/ 313468 h 380904"/>
                <a:gd name="connsiteX61" fmla="*/ 44080 w 390480"/>
                <a:gd name="connsiteY61" fmla="*/ 352235 h 380904"/>
                <a:gd name="connsiteX62" fmla="*/ 104850 w 390480"/>
                <a:gd name="connsiteY62" fmla="*/ 292989 h 380904"/>
                <a:gd name="connsiteX63" fmla="*/ 104850 w 390480"/>
                <a:gd name="connsiteY63" fmla="*/ 278701 h 380904"/>
                <a:gd name="connsiteX64" fmla="*/ 90181 w 390480"/>
                <a:gd name="connsiteY64" fmla="*/ 278701 h 380904"/>
                <a:gd name="connsiteX65" fmla="*/ 29316 w 390480"/>
                <a:gd name="connsiteY65" fmla="*/ 338042 h 380904"/>
                <a:gd name="connsiteX66" fmla="*/ 68845 w 390480"/>
                <a:gd name="connsiteY66" fmla="*/ 234696 h 380904"/>
                <a:gd name="connsiteX67" fmla="*/ 98468 w 390480"/>
                <a:gd name="connsiteY67" fmla="*/ 213455 h 380904"/>
                <a:gd name="connsiteX68" fmla="*/ 105802 w 390480"/>
                <a:gd name="connsiteY68" fmla="*/ 214694 h 380904"/>
                <a:gd name="connsiteX69" fmla="*/ 111231 w 390480"/>
                <a:gd name="connsiteY69" fmla="*/ 224314 h 380904"/>
                <a:gd name="connsiteX70" fmla="*/ 160476 w 390480"/>
                <a:gd name="connsiteY70" fmla="*/ 272415 h 380904"/>
                <a:gd name="connsiteX71" fmla="*/ 170286 w 390480"/>
                <a:gd name="connsiteY71" fmla="*/ 277749 h 380904"/>
                <a:gd name="connsiteX72" fmla="*/ 150379 w 390480"/>
                <a:gd name="connsiteY72" fmla="*/ 313563 h 380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0480" h="380904">
                  <a:moveTo>
                    <a:pt x="225722" y="237363"/>
                  </a:moveTo>
                  <a:cubicBezTo>
                    <a:pt x="229056" y="239363"/>
                    <a:pt x="232866" y="240506"/>
                    <a:pt x="236676" y="240506"/>
                  </a:cubicBezTo>
                  <a:cubicBezTo>
                    <a:pt x="241724" y="240506"/>
                    <a:pt x="246867" y="238696"/>
                    <a:pt x="250868" y="235077"/>
                  </a:cubicBezTo>
                  <a:lnTo>
                    <a:pt x="251058" y="234887"/>
                  </a:lnTo>
                  <a:cubicBezTo>
                    <a:pt x="251535" y="234410"/>
                    <a:pt x="252011" y="234029"/>
                    <a:pt x="252487" y="233553"/>
                  </a:cubicBezTo>
                  <a:lnTo>
                    <a:pt x="359072" y="129540"/>
                  </a:lnTo>
                  <a:lnTo>
                    <a:pt x="369549" y="119348"/>
                  </a:lnTo>
                  <a:cubicBezTo>
                    <a:pt x="397458" y="92107"/>
                    <a:pt x="397458" y="47720"/>
                    <a:pt x="369549" y="20479"/>
                  </a:cubicBezTo>
                  <a:cubicBezTo>
                    <a:pt x="356024" y="7239"/>
                    <a:pt x="338022" y="0"/>
                    <a:pt x="318876" y="0"/>
                  </a:cubicBezTo>
                  <a:cubicBezTo>
                    <a:pt x="299731" y="0"/>
                    <a:pt x="281729" y="7239"/>
                    <a:pt x="268203" y="20479"/>
                  </a:cubicBezTo>
                  <a:lnTo>
                    <a:pt x="247439" y="40767"/>
                  </a:lnTo>
                  <a:lnTo>
                    <a:pt x="247439" y="40767"/>
                  </a:lnTo>
                  <a:cubicBezTo>
                    <a:pt x="247439" y="40767"/>
                    <a:pt x="151141" y="134684"/>
                    <a:pt x="151141" y="134684"/>
                  </a:cubicBezTo>
                  <a:cubicBezTo>
                    <a:pt x="150665" y="135160"/>
                    <a:pt x="150189" y="135636"/>
                    <a:pt x="149712" y="136112"/>
                  </a:cubicBezTo>
                  <a:lnTo>
                    <a:pt x="149522" y="136303"/>
                  </a:lnTo>
                  <a:cubicBezTo>
                    <a:pt x="142950" y="143161"/>
                    <a:pt x="142188" y="153162"/>
                    <a:pt x="147141" y="160782"/>
                  </a:cubicBezTo>
                  <a:lnTo>
                    <a:pt x="112089" y="194977"/>
                  </a:lnTo>
                  <a:cubicBezTo>
                    <a:pt x="112089" y="194977"/>
                    <a:pt x="111803" y="195263"/>
                    <a:pt x="111612" y="195453"/>
                  </a:cubicBezTo>
                  <a:cubicBezTo>
                    <a:pt x="107421" y="194120"/>
                    <a:pt x="103135" y="193262"/>
                    <a:pt x="98563" y="193262"/>
                  </a:cubicBezTo>
                  <a:cubicBezTo>
                    <a:pt x="77418" y="193262"/>
                    <a:pt x="57320" y="207359"/>
                    <a:pt x="49605" y="227552"/>
                  </a:cubicBezTo>
                  <a:lnTo>
                    <a:pt x="1313" y="353663"/>
                  </a:lnTo>
                  <a:cubicBezTo>
                    <a:pt x="-1545" y="361093"/>
                    <a:pt x="360" y="369380"/>
                    <a:pt x="6075" y="374999"/>
                  </a:cubicBezTo>
                  <a:cubicBezTo>
                    <a:pt x="9981" y="378809"/>
                    <a:pt x="15219" y="380905"/>
                    <a:pt x="20649" y="380905"/>
                  </a:cubicBezTo>
                  <a:cubicBezTo>
                    <a:pt x="20649" y="380905"/>
                    <a:pt x="20649" y="380905"/>
                    <a:pt x="20744" y="380905"/>
                  </a:cubicBezTo>
                  <a:lnTo>
                    <a:pt x="286396" y="380905"/>
                  </a:lnTo>
                  <a:cubicBezTo>
                    <a:pt x="292111" y="380905"/>
                    <a:pt x="296778" y="376428"/>
                    <a:pt x="296778" y="370808"/>
                  </a:cubicBezTo>
                  <a:cubicBezTo>
                    <a:pt x="296778" y="365188"/>
                    <a:pt x="292111" y="360712"/>
                    <a:pt x="286396" y="360712"/>
                  </a:cubicBezTo>
                  <a:lnTo>
                    <a:pt x="79894" y="360712"/>
                  </a:lnTo>
                  <a:lnTo>
                    <a:pt x="157809" y="332327"/>
                  </a:lnTo>
                  <a:cubicBezTo>
                    <a:pt x="174858" y="326136"/>
                    <a:pt x="187812" y="311658"/>
                    <a:pt x="191622" y="294513"/>
                  </a:cubicBezTo>
                  <a:cubicBezTo>
                    <a:pt x="193432" y="286512"/>
                    <a:pt x="192956" y="278797"/>
                    <a:pt x="190479" y="271748"/>
                  </a:cubicBezTo>
                  <a:cubicBezTo>
                    <a:pt x="190479" y="271748"/>
                    <a:pt x="190670" y="271558"/>
                    <a:pt x="190765" y="271463"/>
                  </a:cubicBezTo>
                  <a:lnTo>
                    <a:pt x="225817" y="237268"/>
                  </a:lnTo>
                  <a:close/>
                  <a:moveTo>
                    <a:pt x="129424" y="206597"/>
                  </a:moveTo>
                  <a:lnTo>
                    <a:pt x="161428" y="175355"/>
                  </a:lnTo>
                  <a:lnTo>
                    <a:pt x="210768" y="223457"/>
                  </a:lnTo>
                  <a:lnTo>
                    <a:pt x="178764" y="254699"/>
                  </a:lnTo>
                  <a:lnTo>
                    <a:pt x="129424" y="206597"/>
                  </a:lnTo>
                  <a:close/>
                  <a:moveTo>
                    <a:pt x="354881" y="34671"/>
                  </a:moveTo>
                  <a:cubicBezTo>
                    <a:pt x="374788" y="54102"/>
                    <a:pt x="374788" y="85534"/>
                    <a:pt x="354881" y="104966"/>
                  </a:cubicBezTo>
                  <a:lnTo>
                    <a:pt x="334116" y="125254"/>
                  </a:lnTo>
                  <a:lnTo>
                    <a:pt x="262012" y="54959"/>
                  </a:lnTo>
                  <a:lnTo>
                    <a:pt x="282777" y="34671"/>
                  </a:lnTo>
                  <a:cubicBezTo>
                    <a:pt x="292683" y="24955"/>
                    <a:pt x="305732" y="20098"/>
                    <a:pt x="318781" y="20098"/>
                  </a:cubicBezTo>
                  <a:cubicBezTo>
                    <a:pt x="331830" y="20098"/>
                    <a:pt x="344880" y="24955"/>
                    <a:pt x="354786" y="34671"/>
                  </a:cubicBezTo>
                  <a:close/>
                  <a:moveTo>
                    <a:pt x="165810" y="148876"/>
                  </a:moveTo>
                  <a:lnTo>
                    <a:pt x="247439" y="69247"/>
                  </a:lnTo>
                  <a:cubicBezTo>
                    <a:pt x="247439" y="69247"/>
                    <a:pt x="247439" y="69247"/>
                    <a:pt x="247439" y="69247"/>
                  </a:cubicBezTo>
                  <a:lnTo>
                    <a:pt x="319543" y="139541"/>
                  </a:lnTo>
                  <a:lnTo>
                    <a:pt x="319543" y="139541"/>
                  </a:lnTo>
                  <a:lnTo>
                    <a:pt x="237914" y="219170"/>
                  </a:lnTo>
                  <a:cubicBezTo>
                    <a:pt x="237914" y="219170"/>
                    <a:pt x="237152" y="219932"/>
                    <a:pt x="236676" y="220313"/>
                  </a:cubicBezTo>
                  <a:lnTo>
                    <a:pt x="235914" y="219551"/>
                  </a:lnTo>
                  <a:cubicBezTo>
                    <a:pt x="235914" y="219551"/>
                    <a:pt x="235914" y="219170"/>
                    <a:pt x="235914" y="218980"/>
                  </a:cubicBezTo>
                  <a:cubicBezTo>
                    <a:pt x="235914" y="213646"/>
                    <a:pt x="233723" y="208502"/>
                    <a:pt x="229818" y="204692"/>
                  </a:cubicBezTo>
                  <a:lnTo>
                    <a:pt x="180478" y="156591"/>
                  </a:lnTo>
                  <a:cubicBezTo>
                    <a:pt x="176478" y="152686"/>
                    <a:pt x="171144" y="150686"/>
                    <a:pt x="165810" y="150686"/>
                  </a:cubicBezTo>
                  <a:cubicBezTo>
                    <a:pt x="165619" y="150686"/>
                    <a:pt x="165429" y="150686"/>
                    <a:pt x="165238" y="150686"/>
                  </a:cubicBezTo>
                  <a:lnTo>
                    <a:pt x="164476" y="149924"/>
                  </a:lnTo>
                  <a:cubicBezTo>
                    <a:pt x="164476" y="149924"/>
                    <a:pt x="165238" y="149162"/>
                    <a:pt x="165619" y="148780"/>
                  </a:cubicBezTo>
                  <a:close/>
                  <a:moveTo>
                    <a:pt x="150474" y="313468"/>
                  </a:moveTo>
                  <a:lnTo>
                    <a:pt x="44080" y="352235"/>
                  </a:lnTo>
                  <a:lnTo>
                    <a:pt x="104850" y="292989"/>
                  </a:lnTo>
                  <a:cubicBezTo>
                    <a:pt x="108850" y="289084"/>
                    <a:pt x="108850" y="282607"/>
                    <a:pt x="104850" y="278701"/>
                  </a:cubicBezTo>
                  <a:cubicBezTo>
                    <a:pt x="100849" y="274796"/>
                    <a:pt x="94277" y="274796"/>
                    <a:pt x="90181" y="278701"/>
                  </a:cubicBezTo>
                  <a:lnTo>
                    <a:pt x="29316" y="338042"/>
                  </a:lnTo>
                  <a:lnTo>
                    <a:pt x="68845" y="234696"/>
                  </a:lnTo>
                  <a:cubicBezTo>
                    <a:pt x="73798" y="221647"/>
                    <a:pt x="86847" y="213455"/>
                    <a:pt x="98468" y="213455"/>
                  </a:cubicBezTo>
                  <a:cubicBezTo>
                    <a:pt x="101040" y="213455"/>
                    <a:pt x="103421" y="213836"/>
                    <a:pt x="105802" y="214694"/>
                  </a:cubicBezTo>
                  <a:cubicBezTo>
                    <a:pt x="106659" y="218218"/>
                    <a:pt x="108469" y="221551"/>
                    <a:pt x="111231" y="224314"/>
                  </a:cubicBezTo>
                  <a:lnTo>
                    <a:pt x="160476" y="272415"/>
                  </a:lnTo>
                  <a:cubicBezTo>
                    <a:pt x="163238" y="275177"/>
                    <a:pt x="166762" y="276892"/>
                    <a:pt x="170286" y="277749"/>
                  </a:cubicBezTo>
                  <a:cubicBezTo>
                    <a:pt x="175144" y="290132"/>
                    <a:pt x="166476" y="307657"/>
                    <a:pt x="150379" y="31356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n-ea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197632" y="3715243"/>
            <a:ext cx="289225" cy="301630"/>
            <a:chOff x="6911789" y="1608129"/>
            <a:chExt cx="289225" cy="301630"/>
          </a:xfrm>
        </p:grpSpPr>
        <p:sp>
          <p:nvSpPr>
            <p:cNvPr id="14" name="椭圆 11"/>
            <p:cNvSpPr/>
            <p:nvPr/>
          </p:nvSpPr>
          <p:spPr>
            <a:xfrm>
              <a:off x="6911789" y="1608129"/>
              <a:ext cx="289225" cy="301630"/>
            </a:xfrm>
            <a:prstGeom prst="ellipse">
              <a:avLst/>
            </a:prstGeom>
            <a:solidFill>
              <a:srgbClr val="6BA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6988522" y="1640179"/>
              <a:ext cx="150635" cy="217324"/>
            </a:xfrm>
            <a:custGeom>
              <a:avLst/>
              <a:gdLst>
                <a:gd name="connsiteX0" fmla="*/ 239173 w 284702"/>
                <a:gd name="connsiteY0" fmla="*/ 345757 h 438150"/>
                <a:gd name="connsiteX1" fmla="*/ 284702 w 284702"/>
                <a:gd name="connsiteY1" fmla="*/ 204978 h 438150"/>
                <a:gd name="connsiteX2" fmla="*/ 239268 w 284702"/>
                <a:gd name="connsiteY2" fmla="*/ 64103 h 438150"/>
                <a:gd name="connsiteX3" fmla="*/ 117253 w 284702"/>
                <a:gd name="connsiteY3" fmla="*/ 0 h 438150"/>
                <a:gd name="connsiteX4" fmla="*/ 117253 w 284702"/>
                <a:gd name="connsiteY4" fmla="*/ 0 h 438150"/>
                <a:gd name="connsiteX5" fmla="*/ 117253 w 284702"/>
                <a:gd name="connsiteY5" fmla="*/ 0 h 438150"/>
                <a:gd name="connsiteX6" fmla="*/ 117253 w 284702"/>
                <a:gd name="connsiteY6" fmla="*/ 0 h 438150"/>
                <a:gd name="connsiteX7" fmla="*/ 106489 w 284702"/>
                <a:gd name="connsiteY7" fmla="*/ 10858 h 438150"/>
                <a:gd name="connsiteX8" fmla="*/ 106489 w 284702"/>
                <a:gd name="connsiteY8" fmla="*/ 67532 h 438150"/>
                <a:gd name="connsiteX9" fmla="*/ 2476 w 284702"/>
                <a:gd name="connsiteY9" fmla="*/ 179546 h 438150"/>
                <a:gd name="connsiteX10" fmla="*/ 2286 w 284702"/>
                <a:gd name="connsiteY10" fmla="*/ 182689 h 438150"/>
                <a:gd name="connsiteX11" fmla="*/ 2476 w 284702"/>
                <a:gd name="connsiteY11" fmla="*/ 185833 h 438150"/>
                <a:gd name="connsiteX12" fmla="*/ 106489 w 284702"/>
                <a:gd name="connsiteY12" fmla="*/ 297847 h 438150"/>
                <a:gd name="connsiteX13" fmla="*/ 106489 w 284702"/>
                <a:gd name="connsiteY13" fmla="*/ 332708 h 438150"/>
                <a:gd name="connsiteX14" fmla="*/ 73533 w 284702"/>
                <a:gd name="connsiteY14" fmla="*/ 332708 h 438150"/>
                <a:gd name="connsiteX15" fmla="*/ 41815 w 284702"/>
                <a:gd name="connsiteY15" fmla="*/ 364712 h 438150"/>
                <a:gd name="connsiteX16" fmla="*/ 43434 w 284702"/>
                <a:gd name="connsiteY16" fmla="*/ 374142 h 438150"/>
                <a:gd name="connsiteX17" fmla="*/ 31718 w 284702"/>
                <a:gd name="connsiteY17" fmla="*/ 374142 h 438150"/>
                <a:gd name="connsiteX18" fmla="*/ 0 w 284702"/>
                <a:gd name="connsiteY18" fmla="*/ 406146 h 438150"/>
                <a:gd name="connsiteX19" fmla="*/ 31718 w 284702"/>
                <a:gd name="connsiteY19" fmla="*/ 438150 h 438150"/>
                <a:gd name="connsiteX20" fmla="*/ 202882 w 284702"/>
                <a:gd name="connsiteY20" fmla="*/ 438150 h 438150"/>
                <a:gd name="connsiteX21" fmla="*/ 234601 w 284702"/>
                <a:gd name="connsiteY21" fmla="*/ 406146 h 438150"/>
                <a:gd name="connsiteX22" fmla="*/ 210693 w 284702"/>
                <a:gd name="connsiteY22" fmla="*/ 375285 h 438150"/>
                <a:gd name="connsiteX23" fmla="*/ 239268 w 284702"/>
                <a:gd name="connsiteY23" fmla="*/ 345757 h 438150"/>
                <a:gd name="connsiteX24" fmla="*/ 90678 w 284702"/>
                <a:gd name="connsiteY24" fmla="*/ 235363 h 438150"/>
                <a:gd name="connsiteX25" fmla="*/ 117157 w 284702"/>
                <a:gd name="connsiteY25" fmla="*/ 236601 h 438150"/>
                <a:gd name="connsiteX26" fmla="*/ 143637 w 284702"/>
                <a:gd name="connsiteY26" fmla="*/ 235363 h 438150"/>
                <a:gd name="connsiteX27" fmla="*/ 117157 w 284702"/>
                <a:gd name="connsiteY27" fmla="*/ 276701 h 438150"/>
                <a:gd name="connsiteX28" fmla="*/ 90678 w 284702"/>
                <a:gd name="connsiteY28" fmla="*/ 235363 h 438150"/>
                <a:gd name="connsiteX29" fmla="*/ 23813 w 284702"/>
                <a:gd name="connsiteY29" fmla="*/ 182689 h 438150"/>
                <a:gd name="connsiteX30" fmla="*/ 64865 w 284702"/>
                <a:gd name="connsiteY30" fmla="*/ 156020 h 438150"/>
                <a:gd name="connsiteX31" fmla="*/ 63627 w 284702"/>
                <a:gd name="connsiteY31" fmla="*/ 182689 h 438150"/>
                <a:gd name="connsiteX32" fmla="*/ 64865 w 284702"/>
                <a:gd name="connsiteY32" fmla="*/ 209359 h 438150"/>
                <a:gd name="connsiteX33" fmla="*/ 23813 w 284702"/>
                <a:gd name="connsiteY33" fmla="*/ 182689 h 438150"/>
                <a:gd name="connsiteX34" fmla="*/ 85249 w 284702"/>
                <a:gd name="connsiteY34" fmla="*/ 182689 h 438150"/>
                <a:gd name="connsiteX35" fmla="*/ 86963 w 284702"/>
                <a:gd name="connsiteY35" fmla="*/ 152209 h 438150"/>
                <a:gd name="connsiteX36" fmla="*/ 117157 w 284702"/>
                <a:gd name="connsiteY36" fmla="*/ 150495 h 438150"/>
                <a:gd name="connsiteX37" fmla="*/ 147352 w 284702"/>
                <a:gd name="connsiteY37" fmla="*/ 152209 h 438150"/>
                <a:gd name="connsiteX38" fmla="*/ 149066 w 284702"/>
                <a:gd name="connsiteY38" fmla="*/ 182689 h 438150"/>
                <a:gd name="connsiteX39" fmla="*/ 147352 w 284702"/>
                <a:gd name="connsiteY39" fmla="*/ 213170 h 438150"/>
                <a:gd name="connsiteX40" fmla="*/ 117157 w 284702"/>
                <a:gd name="connsiteY40" fmla="*/ 214884 h 438150"/>
                <a:gd name="connsiteX41" fmla="*/ 86963 w 284702"/>
                <a:gd name="connsiteY41" fmla="*/ 213170 h 438150"/>
                <a:gd name="connsiteX42" fmla="*/ 85249 w 284702"/>
                <a:gd name="connsiteY42" fmla="*/ 182689 h 438150"/>
                <a:gd name="connsiteX43" fmla="*/ 117253 w 284702"/>
                <a:gd name="connsiteY43" fmla="*/ 88678 h 438150"/>
                <a:gd name="connsiteX44" fmla="*/ 143732 w 284702"/>
                <a:gd name="connsiteY44" fmla="*/ 130016 h 438150"/>
                <a:gd name="connsiteX45" fmla="*/ 117253 w 284702"/>
                <a:gd name="connsiteY45" fmla="*/ 128778 h 438150"/>
                <a:gd name="connsiteX46" fmla="*/ 90773 w 284702"/>
                <a:gd name="connsiteY46" fmla="*/ 130016 h 438150"/>
                <a:gd name="connsiteX47" fmla="*/ 117253 w 284702"/>
                <a:gd name="connsiteY47" fmla="*/ 88678 h 438150"/>
                <a:gd name="connsiteX48" fmla="*/ 210598 w 284702"/>
                <a:gd name="connsiteY48" fmla="*/ 182689 h 438150"/>
                <a:gd name="connsiteX49" fmla="*/ 169545 w 284702"/>
                <a:gd name="connsiteY49" fmla="*/ 209359 h 438150"/>
                <a:gd name="connsiteX50" fmla="*/ 170783 w 284702"/>
                <a:gd name="connsiteY50" fmla="*/ 182689 h 438150"/>
                <a:gd name="connsiteX51" fmla="*/ 169545 w 284702"/>
                <a:gd name="connsiteY51" fmla="*/ 156020 h 438150"/>
                <a:gd name="connsiteX52" fmla="*/ 210598 w 284702"/>
                <a:gd name="connsiteY52" fmla="*/ 182689 h 438150"/>
                <a:gd name="connsiteX53" fmla="*/ 160210 w 284702"/>
                <a:gd name="connsiteY53" fmla="*/ 256222 h 438150"/>
                <a:gd name="connsiteX54" fmla="*/ 166402 w 284702"/>
                <a:gd name="connsiteY54" fmla="*/ 232220 h 438150"/>
                <a:gd name="connsiteX55" fmla="*/ 190214 w 284702"/>
                <a:gd name="connsiteY55" fmla="*/ 226028 h 438150"/>
                <a:gd name="connsiteX56" fmla="*/ 202406 w 284702"/>
                <a:gd name="connsiteY56" fmla="*/ 221075 h 438150"/>
                <a:gd name="connsiteX57" fmla="*/ 155257 w 284702"/>
                <a:gd name="connsiteY57" fmla="*/ 268510 h 438150"/>
                <a:gd name="connsiteX58" fmla="*/ 160210 w 284702"/>
                <a:gd name="connsiteY58" fmla="*/ 256222 h 438150"/>
                <a:gd name="connsiteX59" fmla="*/ 190214 w 284702"/>
                <a:gd name="connsiteY59" fmla="*/ 139351 h 438150"/>
                <a:gd name="connsiteX60" fmla="*/ 166402 w 284702"/>
                <a:gd name="connsiteY60" fmla="*/ 133159 h 438150"/>
                <a:gd name="connsiteX61" fmla="*/ 160210 w 284702"/>
                <a:gd name="connsiteY61" fmla="*/ 109157 h 438150"/>
                <a:gd name="connsiteX62" fmla="*/ 155257 w 284702"/>
                <a:gd name="connsiteY62" fmla="*/ 96869 h 438150"/>
                <a:gd name="connsiteX63" fmla="*/ 202406 w 284702"/>
                <a:gd name="connsiteY63" fmla="*/ 144304 h 438150"/>
                <a:gd name="connsiteX64" fmla="*/ 190214 w 284702"/>
                <a:gd name="connsiteY64" fmla="*/ 139351 h 438150"/>
                <a:gd name="connsiteX65" fmla="*/ 79057 w 284702"/>
                <a:gd name="connsiteY65" fmla="*/ 96869 h 438150"/>
                <a:gd name="connsiteX66" fmla="*/ 74104 w 284702"/>
                <a:gd name="connsiteY66" fmla="*/ 109157 h 438150"/>
                <a:gd name="connsiteX67" fmla="*/ 67913 w 284702"/>
                <a:gd name="connsiteY67" fmla="*/ 133159 h 438150"/>
                <a:gd name="connsiteX68" fmla="*/ 44101 w 284702"/>
                <a:gd name="connsiteY68" fmla="*/ 139351 h 438150"/>
                <a:gd name="connsiteX69" fmla="*/ 31909 w 284702"/>
                <a:gd name="connsiteY69" fmla="*/ 144304 h 438150"/>
                <a:gd name="connsiteX70" fmla="*/ 79057 w 284702"/>
                <a:gd name="connsiteY70" fmla="*/ 96869 h 438150"/>
                <a:gd name="connsiteX71" fmla="*/ 31909 w 284702"/>
                <a:gd name="connsiteY71" fmla="*/ 220980 h 438150"/>
                <a:gd name="connsiteX72" fmla="*/ 44101 w 284702"/>
                <a:gd name="connsiteY72" fmla="*/ 225933 h 438150"/>
                <a:gd name="connsiteX73" fmla="*/ 67913 w 284702"/>
                <a:gd name="connsiteY73" fmla="*/ 232124 h 438150"/>
                <a:gd name="connsiteX74" fmla="*/ 74104 w 284702"/>
                <a:gd name="connsiteY74" fmla="*/ 256127 h 438150"/>
                <a:gd name="connsiteX75" fmla="*/ 79057 w 284702"/>
                <a:gd name="connsiteY75" fmla="*/ 268414 h 438150"/>
                <a:gd name="connsiteX76" fmla="*/ 31909 w 284702"/>
                <a:gd name="connsiteY76" fmla="*/ 220980 h 438150"/>
                <a:gd name="connsiteX77" fmla="*/ 127921 w 284702"/>
                <a:gd name="connsiteY77" fmla="*/ 297847 h 438150"/>
                <a:gd name="connsiteX78" fmla="*/ 231934 w 284702"/>
                <a:gd name="connsiteY78" fmla="*/ 185833 h 438150"/>
                <a:gd name="connsiteX79" fmla="*/ 232124 w 284702"/>
                <a:gd name="connsiteY79" fmla="*/ 182689 h 438150"/>
                <a:gd name="connsiteX80" fmla="*/ 231934 w 284702"/>
                <a:gd name="connsiteY80" fmla="*/ 179546 h 438150"/>
                <a:gd name="connsiteX81" fmla="*/ 127921 w 284702"/>
                <a:gd name="connsiteY81" fmla="*/ 67532 h 438150"/>
                <a:gd name="connsiteX82" fmla="*/ 127921 w 284702"/>
                <a:gd name="connsiteY82" fmla="*/ 22384 h 438150"/>
                <a:gd name="connsiteX83" fmla="*/ 222123 w 284702"/>
                <a:gd name="connsiteY83" fmla="*/ 77438 h 438150"/>
                <a:gd name="connsiteX84" fmla="*/ 263080 w 284702"/>
                <a:gd name="connsiteY84" fmla="*/ 204978 h 438150"/>
                <a:gd name="connsiteX85" fmla="*/ 222123 w 284702"/>
                <a:gd name="connsiteY85" fmla="*/ 332518 h 438150"/>
                <a:gd name="connsiteX86" fmla="*/ 192310 w 284702"/>
                <a:gd name="connsiteY86" fmla="*/ 362045 h 438150"/>
                <a:gd name="connsiteX87" fmla="*/ 160782 w 284702"/>
                <a:gd name="connsiteY87" fmla="*/ 332804 h 438150"/>
                <a:gd name="connsiteX88" fmla="*/ 127825 w 284702"/>
                <a:gd name="connsiteY88" fmla="*/ 332804 h 438150"/>
                <a:gd name="connsiteX89" fmla="*/ 127825 w 284702"/>
                <a:gd name="connsiteY89" fmla="*/ 297942 h 438150"/>
                <a:gd name="connsiteX90" fmla="*/ 63246 w 284702"/>
                <a:gd name="connsiteY90" fmla="*/ 364617 h 438150"/>
                <a:gd name="connsiteX91" fmla="*/ 73438 w 284702"/>
                <a:gd name="connsiteY91" fmla="*/ 354330 h 438150"/>
                <a:gd name="connsiteX92" fmla="*/ 160877 w 284702"/>
                <a:gd name="connsiteY92" fmla="*/ 354330 h 438150"/>
                <a:gd name="connsiteX93" fmla="*/ 171069 w 284702"/>
                <a:gd name="connsiteY93" fmla="*/ 364617 h 438150"/>
                <a:gd name="connsiteX94" fmla="*/ 164782 w 284702"/>
                <a:gd name="connsiteY94" fmla="*/ 374047 h 438150"/>
                <a:gd name="connsiteX95" fmla="*/ 69532 w 284702"/>
                <a:gd name="connsiteY95" fmla="*/ 374047 h 438150"/>
                <a:gd name="connsiteX96" fmla="*/ 63246 w 284702"/>
                <a:gd name="connsiteY96" fmla="*/ 364617 h 438150"/>
                <a:gd name="connsiteX97" fmla="*/ 202692 w 284702"/>
                <a:gd name="connsiteY97" fmla="*/ 416243 h 438150"/>
                <a:gd name="connsiteX98" fmla="*/ 31528 w 284702"/>
                <a:gd name="connsiteY98" fmla="*/ 416243 h 438150"/>
                <a:gd name="connsiteX99" fmla="*/ 21336 w 284702"/>
                <a:gd name="connsiteY99" fmla="*/ 405955 h 438150"/>
                <a:gd name="connsiteX100" fmla="*/ 31528 w 284702"/>
                <a:gd name="connsiteY100" fmla="*/ 395669 h 438150"/>
                <a:gd name="connsiteX101" fmla="*/ 66580 w 284702"/>
                <a:gd name="connsiteY101" fmla="*/ 395669 h 438150"/>
                <a:gd name="connsiteX102" fmla="*/ 73438 w 284702"/>
                <a:gd name="connsiteY102" fmla="*/ 396430 h 438150"/>
                <a:gd name="connsiteX103" fmla="*/ 160877 w 284702"/>
                <a:gd name="connsiteY103" fmla="*/ 396430 h 438150"/>
                <a:gd name="connsiteX104" fmla="*/ 167735 w 284702"/>
                <a:gd name="connsiteY104" fmla="*/ 395669 h 438150"/>
                <a:gd name="connsiteX105" fmla="*/ 202787 w 284702"/>
                <a:gd name="connsiteY105" fmla="*/ 395669 h 438150"/>
                <a:gd name="connsiteX106" fmla="*/ 212979 w 284702"/>
                <a:gd name="connsiteY106" fmla="*/ 405955 h 438150"/>
                <a:gd name="connsiteX107" fmla="*/ 202787 w 284702"/>
                <a:gd name="connsiteY107" fmla="*/ 416243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284702" h="438150">
                  <a:moveTo>
                    <a:pt x="239173" y="345757"/>
                  </a:moveTo>
                  <a:cubicBezTo>
                    <a:pt x="268510" y="307658"/>
                    <a:pt x="284702" y="257651"/>
                    <a:pt x="284702" y="204978"/>
                  </a:cubicBezTo>
                  <a:cubicBezTo>
                    <a:pt x="284702" y="152209"/>
                    <a:pt x="268510" y="102203"/>
                    <a:pt x="239268" y="64103"/>
                  </a:cubicBezTo>
                  <a:cubicBezTo>
                    <a:pt x="207454" y="22765"/>
                    <a:pt x="164116" y="0"/>
                    <a:pt x="117253" y="0"/>
                  </a:cubicBezTo>
                  <a:lnTo>
                    <a:pt x="117253" y="0"/>
                  </a:lnTo>
                  <a:cubicBezTo>
                    <a:pt x="117253" y="0"/>
                    <a:pt x="117253" y="0"/>
                    <a:pt x="117253" y="0"/>
                  </a:cubicBezTo>
                  <a:cubicBezTo>
                    <a:pt x="117253" y="0"/>
                    <a:pt x="117253" y="0"/>
                    <a:pt x="117253" y="0"/>
                  </a:cubicBezTo>
                  <a:cubicBezTo>
                    <a:pt x="111252" y="0"/>
                    <a:pt x="106489" y="4858"/>
                    <a:pt x="106489" y="10858"/>
                  </a:cubicBezTo>
                  <a:lnTo>
                    <a:pt x="106489" y="67532"/>
                  </a:lnTo>
                  <a:cubicBezTo>
                    <a:pt x="49149" y="72962"/>
                    <a:pt x="4096" y="120872"/>
                    <a:pt x="2476" y="179546"/>
                  </a:cubicBezTo>
                  <a:cubicBezTo>
                    <a:pt x="2381" y="180594"/>
                    <a:pt x="2286" y="181737"/>
                    <a:pt x="2286" y="182689"/>
                  </a:cubicBezTo>
                  <a:cubicBezTo>
                    <a:pt x="2286" y="183642"/>
                    <a:pt x="2286" y="184785"/>
                    <a:pt x="2476" y="185833"/>
                  </a:cubicBezTo>
                  <a:cubicBezTo>
                    <a:pt x="4096" y="244507"/>
                    <a:pt x="49149" y="292417"/>
                    <a:pt x="106489" y="297847"/>
                  </a:cubicBezTo>
                  <a:lnTo>
                    <a:pt x="106489" y="332708"/>
                  </a:lnTo>
                  <a:lnTo>
                    <a:pt x="73533" y="332708"/>
                  </a:lnTo>
                  <a:cubicBezTo>
                    <a:pt x="56007" y="332708"/>
                    <a:pt x="41815" y="347091"/>
                    <a:pt x="41815" y="364712"/>
                  </a:cubicBezTo>
                  <a:cubicBezTo>
                    <a:pt x="41815" y="368046"/>
                    <a:pt x="42481" y="371189"/>
                    <a:pt x="43434" y="374142"/>
                  </a:cubicBezTo>
                  <a:lnTo>
                    <a:pt x="31718" y="374142"/>
                  </a:lnTo>
                  <a:cubicBezTo>
                    <a:pt x="14192" y="374142"/>
                    <a:pt x="0" y="388525"/>
                    <a:pt x="0" y="406146"/>
                  </a:cubicBezTo>
                  <a:cubicBezTo>
                    <a:pt x="0" y="423767"/>
                    <a:pt x="14288" y="438150"/>
                    <a:pt x="31718" y="438150"/>
                  </a:cubicBezTo>
                  <a:lnTo>
                    <a:pt x="202882" y="438150"/>
                  </a:lnTo>
                  <a:cubicBezTo>
                    <a:pt x="220409" y="438150"/>
                    <a:pt x="234601" y="423767"/>
                    <a:pt x="234601" y="406146"/>
                  </a:cubicBezTo>
                  <a:cubicBezTo>
                    <a:pt x="234601" y="391287"/>
                    <a:pt x="224409" y="378809"/>
                    <a:pt x="210693" y="375285"/>
                  </a:cubicBezTo>
                  <a:cubicBezTo>
                    <a:pt x="220980" y="366903"/>
                    <a:pt x="230600" y="357092"/>
                    <a:pt x="239268" y="345757"/>
                  </a:cubicBezTo>
                  <a:close/>
                  <a:moveTo>
                    <a:pt x="90678" y="235363"/>
                  </a:moveTo>
                  <a:cubicBezTo>
                    <a:pt x="99250" y="236125"/>
                    <a:pt x="108109" y="236601"/>
                    <a:pt x="117157" y="236601"/>
                  </a:cubicBezTo>
                  <a:cubicBezTo>
                    <a:pt x="126206" y="236601"/>
                    <a:pt x="135064" y="236125"/>
                    <a:pt x="143637" y="235363"/>
                  </a:cubicBezTo>
                  <a:cubicBezTo>
                    <a:pt x="137922" y="260318"/>
                    <a:pt x="128206" y="276701"/>
                    <a:pt x="117157" y="276701"/>
                  </a:cubicBezTo>
                  <a:cubicBezTo>
                    <a:pt x="106108" y="276701"/>
                    <a:pt x="96393" y="260318"/>
                    <a:pt x="90678" y="235363"/>
                  </a:cubicBezTo>
                  <a:close/>
                  <a:moveTo>
                    <a:pt x="23813" y="182689"/>
                  </a:moveTo>
                  <a:cubicBezTo>
                    <a:pt x="23813" y="171545"/>
                    <a:pt x="40100" y="161830"/>
                    <a:pt x="64865" y="156020"/>
                  </a:cubicBezTo>
                  <a:cubicBezTo>
                    <a:pt x="64103" y="164687"/>
                    <a:pt x="63627" y="173546"/>
                    <a:pt x="63627" y="182689"/>
                  </a:cubicBezTo>
                  <a:cubicBezTo>
                    <a:pt x="63627" y="191834"/>
                    <a:pt x="64103" y="200692"/>
                    <a:pt x="64865" y="209359"/>
                  </a:cubicBezTo>
                  <a:cubicBezTo>
                    <a:pt x="40100" y="203549"/>
                    <a:pt x="23813" y="193738"/>
                    <a:pt x="23813" y="182689"/>
                  </a:cubicBezTo>
                  <a:close/>
                  <a:moveTo>
                    <a:pt x="85249" y="182689"/>
                  </a:moveTo>
                  <a:cubicBezTo>
                    <a:pt x="85249" y="172021"/>
                    <a:pt x="85915" y="161830"/>
                    <a:pt x="86963" y="152209"/>
                  </a:cubicBezTo>
                  <a:cubicBezTo>
                    <a:pt x="96488" y="151067"/>
                    <a:pt x="106585" y="150495"/>
                    <a:pt x="117157" y="150495"/>
                  </a:cubicBezTo>
                  <a:cubicBezTo>
                    <a:pt x="127730" y="150495"/>
                    <a:pt x="137922" y="151162"/>
                    <a:pt x="147352" y="152209"/>
                  </a:cubicBezTo>
                  <a:cubicBezTo>
                    <a:pt x="148495" y="161734"/>
                    <a:pt x="149066" y="172021"/>
                    <a:pt x="149066" y="182689"/>
                  </a:cubicBezTo>
                  <a:cubicBezTo>
                    <a:pt x="149066" y="193358"/>
                    <a:pt x="148399" y="203549"/>
                    <a:pt x="147352" y="213170"/>
                  </a:cubicBezTo>
                  <a:cubicBezTo>
                    <a:pt x="137827" y="214313"/>
                    <a:pt x="127730" y="214884"/>
                    <a:pt x="117157" y="214884"/>
                  </a:cubicBezTo>
                  <a:cubicBezTo>
                    <a:pt x="106585" y="214884"/>
                    <a:pt x="96393" y="214217"/>
                    <a:pt x="86963" y="213170"/>
                  </a:cubicBezTo>
                  <a:cubicBezTo>
                    <a:pt x="85820" y="203645"/>
                    <a:pt x="85249" y="193358"/>
                    <a:pt x="85249" y="182689"/>
                  </a:cubicBezTo>
                  <a:close/>
                  <a:moveTo>
                    <a:pt x="117253" y="88678"/>
                  </a:moveTo>
                  <a:cubicBezTo>
                    <a:pt x="128302" y="88678"/>
                    <a:pt x="138017" y="105061"/>
                    <a:pt x="143732" y="130016"/>
                  </a:cubicBezTo>
                  <a:cubicBezTo>
                    <a:pt x="135160" y="129254"/>
                    <a:pt x="126301" y="128778"/>
                    <a:pt x="117253" y="128778"/>
                  </a:cubicBezTo>
                  <a:cubicBezTo>
                    <a:pt x="108204" y="128778"/>
                    <a:pt x="99346" y="129254"/>
                    <a:pt x="90773" y="130016"/>
                  </a:cubicBezTo>
                  <a:cubicBezTo>
                    <a:pt x="96488" y="105061"/>
                    <a:pt x="106204" y="88678"/>
                    <a:pt x="117253" y="88678"/>
                  </a:cubicBezTo>
                  <a:close/>
                  <a:moveTo>
                    <a:pt x="210598" y="182689"/>
                  </a:moveTo>
                  <a:cubicBezTo>
                    <a:pt x="210598" y="193834"/>
                    <a:pt x="194310" y="203549"/>
                    <a:pt x="169545" y="209359"/>
                  </a:cubicBezTo>
                  <a:cubicBezTo>
                    <a:pt x="170307" y="200692"/>
                    <a:pt x="170783" y="191834"/>
                    <a:pt x="170783" y="182689"/>
                  </a:cubicBezTo>
                  <a:cubicBezTo>
                    <a:pt x="170783" y="173546"/>
                    <a:pt x="170307" y="164687"/>
                    <a:pt x="169545" y="156020"/>
                  </a:cubicBezTo>
                  <a:cubicBezTo>
                    <a:pt x="194310" y="161830"/>
                    <a:pt x="210598" y="171641"/>
                    <a:pt x="210598" y="182689"/>
                  </a:cubicBezTo>
                  <a:close/>
                  <a:moveTo>
                    <a:pt x="160210" y="256222"/>
                  </a:moveTo>
                  <a:cubicBezTo>
                    <a:pt x="162687" y="248984"/>
                    <a:pt x="164687" y="240887"/>
                    <a:pt x="166402" y="232220"/>
                  </a:cubicBezTo>
                  <a:cubicBezTo>
                    <a:pt x="174974" y="230600"/>
                    <a:pt x="183070" y="228505"/>
                    <a:pt x="190214" y="226028"/>
                  </a:cubicBezTo>
                  <a:cubicBezTo>
                    <a:pt x="194691" y="224504"/>
                    <a:pt x="198787" y="222790"/>
                    <a:pt x="202406" y="221075"/>
                  </a:cubicBezTo>
                  <a:cubicBezTo>
                    <a:pt x="193072" y="242125"/>
                    <a:pt x="176213" y="259080"/>
                    <a:pt x="155257" y="268510"/>
                  </a:cubicBezTo>
                  <a:cubicBezTo>
                    <a:pt x="156972" y="264890"/>
                    <a:pt x="158686" y="260795"/>
                    <a:pt x="160210" y="256222"/>
                  </a:cubicBezTo>
                  <a:close/>
                  <a:moveTo>
                    <a:pt x="190214" y="139351"/>
                  </a:moveTo>
                  <a:cubicBezTo>
                    <a:pt x="182975" y="136874"/>
                    <a:pt x="174974" y="134779"/>
                    <a:pt x="166402" y="133159"/>
                  </a:cubicBezTo>
                  <a:cubicBezTo>
                    <a:pt x="164782" y="124492"/>
                    <a:pt x="162687" y="116396"/>
                    <a:pt x="160210" y="109157"/>
                  </a:cubicBezTo>
                  <a:cubicBezTo>
                    <a:pt x="158686" y="104584"/>
                    <a:pt x="156972" y="100584"/>
                    <a:pt x="155257" y="96869"/>
                  </a:cubicBezTo>
                  <a:cubicBezTo>
                    <a:pt x="176213" y="106299"/>
                    <a:pt x="192976" y="123254"/>
                    <a:pt x="202406" y="144304"/>
                  </a:cubicBezTo>
                  <a:cubicBezTo>
                    <a:pt x="198787" y="142589"/>
                    <a:pt x="194786" y="140875"/>
                    <a:pt x="190214" y="139351"/>
                  </a:cubicBezTo>
                  <a:close/>
                  <a:moveTo>
                    <a:pt x="79057" y="96869"/>
                  </a:moveTo>
                  <a:cubicBezTo>
                    <a:pt x="77343" y="100489"/>
                    <a:pt x="75628" y="104584"/>
                    <a:pt x="74104" y="109157"/>
                  </a:cubicBezTo>
                  <a:cubicBezTo>
                    <a:pt x="71628" y="116396"/>
                    <a:pt x="69628" y="124492"/>
                    <a:pt x="67913" y="133159"/>
                  </a:cubicBezTo>
                  <a:cubicBezTo>
                    <a:pt x="59341" y="134779"/>
                    <a:pt x="51244" y="136874"/>
                    <a:pt x="44101" y="139351"/>
                  </a:cubicBezTo>
                  <a:cubicBezTo>
                    <a:pt x="39624" y="140875"/>
                    <a:pt x="35528" y="142589"/>
                    <a:pt x="31909" y="144304"/>
                  </a:cubicBezTo>
                  <a:cubicBezTo>
                    <a:pt x="41243" y="123254"/>
                    <a:pt x="58102" y="106299"/>
                    <a:pt x="79057" y="96869"/>
                  </a:cubicBezTo>
                  <a:close/>
                  <a:moveTo>
                    <a:pt x="31909" y="220980"/>
                  </a:moveTo>
                  <a:cubicBezTo>
                    <a:pt x="35528" y="222695"/>
                    <a:pt x="39529" y="224409"/>
                    <a:pt x="44101" y="225933"/>
                  </a:cubicBezTo>
                  <a:cubicBezTo>
                    <a:pt x="51340" y="228409"/>
                    <a:pt x="59341" y="230505"/>
                    <a:pt x="67913" y="232124"/>
                  </a:cubicBezTo>
                  <a:cubicBezTo>
                    <a:pt x="69532" y="240792"/>
                    <a:pt x="71628" y="248888"/>
                    <a:pt x="74104" y="256127"/>
                  </a:cubicBezTo>
                  <a:cubicBezTo>
                    <a:pt x="75628" y="260699"/>
                    <a:pt x="77343" y="264700"/>
                    <a:pt x="79057" y="268414"/>
                  </a:cubicBezTo>
                  <a:cubicBezTo>
                    <a:pt x="58102" y="258985"/>
                    <a:pt x="41338" y="242030"/>
                    <a:pt x="31909" y="220980"/>
                  </a:cubicBezTo>
                  <a:close/>
                  <a:moveTo>
                    <a:pt x="127921" y="297847"/>
                  </a:moveTo>
                  <a:cubicBezTo>
                    <a:pt x="185261" y="292417"/>
                    <a:pt x="230314" y="244507"/>
                    <a:pt x="231934" y="185833"/>
                  </a:cubicBezTo>
                  <a:cubicBezTo>
                    <a:pt x="232029" y="184785"/>
                    <a:pt x="232124" y="183642"/>
                    <a:pt x="232124" y="182689"/>
                  </a:cubicBezTo>
                  <a:cubicBezTo>
                    <a:pt x="232124" y="181737"/>
                    <a:pt x="232124" y="180594"/>
                    <a:pt x="231934" y="179546"/>
                  </a:cubicBezTo>
                  <a:cubicBezTo>
                    <a:pt x="230314" y="120872"/>
                    <a:pt x="185261" y="72962"/>
                    <a:pt x="127921" y="67532"/>
                  </a:cubicBezTo>
                  <a:lnTo>
                    <a:pt x="127921" y="22384"/>
                  </a:lnTo>
                  <a:cubicBezTo>
                    <a:pt x="163830" y="25622"/>
                    <a:pt x="196977" y="44767"/>
                    <a:pt x="222123" y="77438"/>
                  </a:cubicBezTo>
                  <a:cubicBezTo>
                    <a:pt x="248507" y="111728"/>
                    <a:pt x="263080" y="156972"/>
                    <a:pt x="263080" y="204978"/>
                  </a:cubicBezTo>
                  <a:cubicBezTo>
                    <a:pt x="263080" y="252889"/>
                    <a:pt x="248507" y="298228"/>
                    <a:pt x="222123" y="332518"/>
                  </a:cubicBezTo>
                  <a:cubicBezTo>
                    <a:pt x="213169" y="344138"/>
                    <a:pt x="203073" y="353949"/>
                    <a:pt x="192310" y="362045"/>
                  </a:cubicBezTo>
                  <a:cubicBezTo>
                    <a:pt x="190881" y="345757"/>
                    <a:pt x="177451" y="332804"/>
                    <a:pt x="160782" y="332804"/>
                  </a:cubicBezTo>
                  <a:lnTo>
                    <a:pt x="127825" y="332804"/>
                  </a:lnTo>
                  <a:lnTo>
                    <a:pt x="127825" y="297942"/>
                  </a:lnTo>
                  <a:close/>
                  <a:moveTo>
                    <a:pt x="63246" y="364617"/>
                  </a:moveTo>
                  <a:cubicBezTo>
                    <a:pt x="63246" y="358997"/>
                    <a:pt x="67818" y="354330"/>
                    <a:pt x="73438" y="354330"/>
                  </a:cubicBezTo>
                  <a:lnTo>
                    <a:pt x="160877" y="354330"/>
                  </a:lnTo>
                  <a:cubicBezTo>
                    <a:pt x="166497" y="354330"/>
                    <a:pt x="171069" y="358902"/>
                    <a:pt x="171069" y="364617"/>
                  </a:cubicBezTo>
                  <a:cubicBezTo>
                    <a:pt x="171069" y="368903"/>
                    <a:pt x="168497" y="372523"/>
                    <a:pt x="164782" y="374047"/>
                  </a:cubicBezTo>
                  <a:lnTo>
                    <a:pt x="69532" y="374047"/>
                  </a:lnTo>
                  <a:cubicBezTo>
                    <a:pt x="65818" y="372523"/>
                    <a:pt x="63246" y="368903"/>
                    <a:pt x="63246" y="364617"/>
                  </a:cubicBezTo>
                  <a:close/>
                  <a:moveTo>
                    <a:pt x="202692" y="416243"/>
                  </a:moveTo>
                  <a:lnTo>
                    <a:pt x="31528" y="416243"/>
                  </a:lnTo>
                  <a:cubicBezTo>
                    <a:pt x="25908" y="416243"/>
                    <a:pt x="21336" y="411671"/>
                    <a:pt x="21336" y="405955"/>
                  </a:cubicBezTo>
                  <a:cubicBezTo>
                    <a:pt x="21336" y="400240"/>
                    <a:pt x="25908" y="395669"/>
                    <a:pt x="31528" y="395669"/>
                  </a:cubicBezTo>
                  <a:lnTo>
                    <a:pt x="66580" y="395669"/>
                  </a:lnTo>
                  <a:cubicBezTo>
                    <a:pt x="68770" y="396145"/>
                    <a:pt x="71056" y="396430"/>
                    <a:pt x="73438" y="396430"/>
                  </a:cubicBezTo>
                  <a:lnTo>
                    <a:pt x="160877" y="396430"/>
                  </a:lnTo>
                  <a:cubicBezTo>
                    <a:pt x="163259" y="396430"/>
                    <a:pt x="165544" y="396145"/>
                    <a:pt x="167735" y="395669"/>
                  </a:cubicBezTo>
                  <a:lnTo>
                    <a:pt x="202787" y="395669"/>
                  </a:lnTo>
                  <a:cubicBezTo>
                    <a:pt x="208407" y="395669"/>
                    <a:pt x="212979" y="400240"/>
                    <a:pt x="212979" y="405955"/>
                  </a:cubicBezTo>
                  <a:cubicBezTo>
                    <a:pt x="212979" y="411671"/>
                    <a:pt x="208407" y="416243"/>
                    <a:pt x="202787" y="416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n-ea"/>
              </a:endParaRPr>
            </a:p>
          </p:txBody>
        </p:sp>
      </p:grp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1497449" y="712767"/>
            <a:ext cx="44658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b="1" dirty="0">
                <a:solidFill>
                  <a:srgbClr val="00561F"/>
                </a:solidFill>
                <a:latin typeface="+mn-ea"/>
              </a:rPr>
              <a:t>Unity</a:t>
            </a:r>
            <a:r>
              <a:rPr lang="zh-CN" altLang="en-US" sz="2000" b="1" dirty="0">
                <a:solidFill>
                  <a:srgbClr val="00561F"/>
                </a:solidFill>
                <a:latin typeface="+mn-ea"/>
              </a:rPr>
              <a:t>实现</a:t>
            </a:r>
            <a:endParaRPr lang="zh-CN" altLang="en-US" sz="20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220" y="331470"/>
            <a:ext cx="2070100" cy="620903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7820" y="1822450"/>
            <a:ext cx="2811780" cy="29775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44" name="任意多边形: 形状 4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gradFill flip="none" rotWithShape="1">
            <a:gsLst>
              <a:gs pos="0">
                <a:srgbClr val="00561F"/>
              </a:gs>
              <a:gs pos="50000">
                <a:srgbClr val="00561F">
                  <a:alpha val="80000"/>
                </a:srgbClr>
              </a:gs>
              <a:gs pos="100000">
                <a:srgbClr val="00561F"/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b="1" dirty="0">
              <a:latin typeface="思源宋体 CN Heavy" pitchFamily="18" charset="-122"/>
              <a:ea typeface="思源宋体 CN Heavy" pitchFamily="18" charset="-122"/>
            </a:endParaRPr>
          </a:p>
        </p:txBody>
      </p:sp>
      <p:pic>
        <p:nvPicPr>
          <p:cNvPr id="45" name="图片 44" descr="图片包含 游戏机, 门&#10;&#10;描述已自动生成"/>
          <p:cNvPicPr/>
          <p:nvPr/>
        </p:nvPicPr>
        <p:blipFill>
          <a:blip r:embed="rId2" cstate="print">
            <a:lum bright="70000" contrast="-70000"/>
          </a:blip>
          <a:stretch>
            <a:fillRect/>
          </a:stretch>
        </p:blipFill>
        <p:spPr>
          <a:xfrm>
            <a:off x="7337416" y="1630326"/>
            <a:ext cx="4134584" cy="1805761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599426" y="1265741"/>
            <a:ext cx="1538883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+mn-ea"/>
              </a:rPr>
              <a:t>目录</a:t>
            </a:r>
            <a:endParaRPr lang="zh-CN" altLang="en-US" sz="6000" b="1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8" name="图形 47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2331799" y="1574135"/>
            <a:ext cx="2090316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+mn-ea"/>
              </a:rPr>
              <a:t>Contents</a:t>
            </a:r>
            <a:endParaRPr lang="zh-CN" altLang="en-US" sz="40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726196" y="6318000"/>
            <a:ext cx="1073960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720000" y="2190306"/>
            <a:ext cx="39420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18233" y="4051424"/>
            <a:ext cx="9801269" cy="1116330"/>
            <a:chOff x="1118233" y="3782484"/>
            <a:chExt cx="9801269" cy="1116330"/>
          </a:xfrm>
        </p:grpSpPr>
        <p:sp>
          <p:nvSpPr>
            <p:cNvPr id="3" name="文本框 67"/>
            <p:cNvSpPr txBox="1"/>
            <p:nvPr/>
          </p:nvSpPr>
          <p:spPr>
            <a:xfrm>
              <a:off x="1118233" y="4591474"/>
              <a:ext cx="2420620" cy="307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rgbClr val="00561F"/>
                  </a:solidFill>
                  <a:latin typeface="+mn-ea"/>
                </a:rPr>
                <a:t>场景搭建与光线设置</a:t>
              </a:r>
              <a:endParaRPr lang="zh-CN" altLang="en-US" sz="2000" b="1" dirty="0"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7" name="文本框 71"/>
            <p:cNvSpPr txBox="1"/>
            <p:nvPr/>
          </p:nvSpPr>
          <p:spPr>
            <a:xfrm>
              <a:off x="1153879" y="3782484"/>
              <a:ext cx="67848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dirty="0">
                  <a:ln>
                    <a:noFill/>
                  </a:ln>
                  <a:solidFill>
                    <a:srgbClr val="00561F"/>
                  </a:solidFill>
                  <a:latin typeface="+mn-ea"/>
                </a:rPr>
                <a:t>01</a:t>
              </a:r>
              <a:endParaRPr lang="zh-CN" altLang="en-US" sz="2400" b="1" dirty="0">
                <a:ln>
                  <a:noFill/>
                </a:ln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8" name="文本框 9"/>
            <p:cNvSpPr txBox="1"/>
            <p:nvPr/>
          </p:nvSpPr>
          <p:spPr>
            <a:xfrm>
              <a:off x="4203969" y="4586340"/>
              <a:ext cx="1540376" cy="307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rgbClr val="00561F"/>
                  </a:solidFill>
                  <a:latin typeface="+mn-ea"/>
                </a:rPr>
                <a:t>纹理</a:t>
              </a:r>
              <a:endParaRPr lang="zh-CN" altLang="en-US" sz="2000" b="1" dirty="0"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14" name="文本框 18"/>
            <p:cNvSpPr txBox="1"/>
            <p:nvPr/>
          </p:nvSpPr>
          <p:spPr>
            <a:xfrm>
              <a:off x="4221792" y="3782484"/>
              <a:ext cx="67848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dirty="0">
                  <a:ln>
                    <a:noFill/>
                  </a:ln>
                  <a:solidFill>
                    <a:srgbClr val="00561F"/>
                  </a:solidFill>
                  <a:latin typeface="+mn-ea"/>
                </a:rPr>
                <a:t>02</a:t>
              </a:r>
              <a:endParaRPr lang="zh-CN" altLang="en-US" sz="2400" b="1" dirty="0">
                <a:ln>
                  <a:noFill/>
                </a:ln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15" name="文本框 22"/>
            <p:cNvSpPr txBox="1"/>
            <p:nvPr/>
          </p:nvSpPr>
          <p:spPr>
            <a:xfrm>
              <a:off x="6298563" y="4586394"/>
              <a:ext cx="2592705" cy="307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rgbClr val="00561F"/>
                  </a:solidFill>
                  <a:latin typeface="+mn-ea"/>
                </a:rPr>
                <a:t>物体运动与布料效果</a:t>
              </a:r>
              <a:endParaRPr lang="zh-CN" altLang="en-US" sz="2000" b="1" dirty="0"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19" name="文本框 27"/>
            <p:cNvSpPr txBox="1"/>
            <p:nvPr/>
          </p:nvSpPr>
          <p:spPr>
            <a:xfrm>
              <a:off x="6298470" y="3782484"/>
              <a:ext cx="67848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dirty="0">
                  <a:ln>
                    <a:noFill/>
                  </a:ln>
                  <a:solidFill>
                    <a:srgbClr val="00561F"/>
                  </a:solidFill>
                  <a:latin typeface="+mn-ea"/>
                </a:rPr>
                <a:t>03</a:t>
              </a:r>
              <a:endParaRPr lang="zh-CN" altLang="en-US" sz="2400" b="1" dirty="0">
                <a:ln>
                  <a:noFill/>
                </a:ln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2" name="文本框 27"/>
            <p:cNvSpPr txBox="1"/>
            <p:nvPr/>
          </p:nvSpPr>
          <p:spPr>
            <a:xfrm>
              <a:off x="9379126" y="3782500"/>
              <a:ext cx="67848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dirty="0">
                  <a:ln>
                    <a:noFill/>
                  </a:ln>
                  <a:solidFill>
                    <a:srgbClr val="00561F"/>
                  </a:solidFill>
                  <a:latin typeface="+mn-ea"/>
                </a:rPr>
                <a:t>04</a:t>
              </a:r>
              <a:endParaRPr lang="zh-CN" altLang="en-US" sz="2400" b="1" dirty="0">
                <a:ln>
                  <a:noFill/>
                </a:ln>
                <a:solidFill>
                  <a:srgbClr val="00561F"/>
                </a:solidFill>
                <a:latin typeface="+mn-ea"/>
              </a:endParaRPr>
            </a:p>
          </p:txBody>
        </p:sp>
        <p:sp>
          <p:nvSpPr>
            <p:cNvPr id="10" name="文本框 22"/>
            <p:cNvSpPr txBox="1"/>
            <p:nvPr/>
          </p:nvSpPr>
          <p:spPr>
            <a:xfrm>
              <a:off x="9379126" y="4578154"/>
              <a:ext cx="1540376" cy="307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000" b="1" dirty="0">
                  <a:solidFill>
                    <a:srgbClr val="00561F"/>
                  </a:solidFill>
                  <a:latin typeface="+mn-ea"/>
                </a:rPr>
                <a:t>Demo</a:t>
              </a:r>
              <a:r>
                <a:rPr lang="zh-CN" altLang="en-US" sz="2000" b="1" dirty="0">
                  <a:solidFill>
                    <a:srgbClr val="00561F"/>
                  </a:solidFill>
                  <a:latin typeface="+mn-ea"/>
                </a:rPr>
                <a:t>展示</a:t>
              </a:r>
              <a:endParaRPr lang="zh-CN" altLang="en-US" sz="2000" b="1" dirty="0">
                <a:solidFill>
                  <a:srgbClr val="00561F"/>
                </a:solidFill>
                <a:latin typeface="+mn-ea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0521" y="0"/>
            <a:ext cx="422148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itchFamily="18" charset="-122"/>
                <a:ea typeface="思源宋体 CN Heavy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itchFamily="18" charset="-122"/>
              <a:ea typeface="思源宋体 CN Heavy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itchFamily="18" charset="-122"/>
                <a:ea typeface="思源宋体 CN Heavy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02" y="2534727"/>
            <a:ext cx="3561715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000" b="1" dirty="0">
                <a:solidFill>
                  <a:srgbClr val="00561F"/>
                </a:solidFill>
                <a:latin typeface="+mn-ea"/>
              </a:rPr>
              <a:t>Demo</a:t>
            </a:r>
            <a:r>
              <a:rPr lang="zh-CN" altLang="en-US" sz="6000" b="1" dirty="0">
                <a:solidFill>
                  <a:srgbClr val="00561F"/>
                </a:solidFill>
                <a:latin typeface="+mn-ea"/>
              </a:rPr>
              <a:t>展示</a:t>
            </a:r>
            <a:endParaRPr lang="zh-CN" altLang="en-US" sz="60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2" y="1435577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ea typeface="思源宋体 CN Heavy" pitchFamily="18" charset="-122"/>
              </a:rPr>
              <a:t>04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ea typeface="思源宋体 CN Heavy" pitchFamily="18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2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720001" y="3514767"/>
            <a:ext cx="455375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6"/>
          <p:cNvSpPr/>
          <p:nvPr/>
        </p:nvSpPr>
        <p:spPr>
          <a:xfrm>
            <a:off x="0" y="4568592"/>
            <a:ext cx="12192000" cy="2289408"/>
          </a:xfrm>
          <a:custGeom>
            <a:avLst/>
            <a:gdLst>
              <a:gd name="connsiteX0" fmla="*/ 6096000 w 12192000"/>
              <a:gd name="connsiteY0" fmla="*/ 0 h 2880852"/>
              <a:gd name="connsiteX1" fmla="*/ 12191349 w 12192000"/>
              <a:gd name="connsiteY1" fmla="*/ 751629 h 2880852"/>
              <a:gd name="connsiteX2" fmla="*/ 12192000 w 12192000"/>
              <a:gd name="connsiteY2" fmla="*/ 751832 h 2880852"/>
              <a:gd name="connsiteX3" fmla="*/ 12192000 w 12192000"/>
              <a:gd name="connsiteY3" fmla="*/ 2880852 h 2880852"/>
              <a:gd name="connsiteX4" fmla="*/ 0 w 12192000"/>
              <a:gd name="connsiteY4" fmla="*/ 2880852 h 2880852"/>
              <a:gd name="connsiteX5" fmla="*/ 0 w 12192000"/>
              <a:gd name="connsiteY5" fmla="*/ 751832 h 2880852"/>
              <a:gd name="connsiteX6" fmla="*/ 651 w 12192000"/>
              <a:gd name="connsiteY6" fmla="*/ 751629 h 2880852"/>
              <a:gd name="connsiteX7" fmla="*/ 6096000 w 12192000"/>
              <a:gd name="connsiteY7" fmla="*/ 0 h 2880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880852">
                <a:moveTo>
                  <a:pt x="6096000" y="0"/>
                </a:moveTo>
                <a:cubicBezTo>
                  <a:pt x="8476382" y="0"/>
                  <a:pt x="10631413" y="287234"/>
                  <a:pt x="12191349" y="751629"/>
                </a:cubicBezTo>
                <a:lnTo>
                  <a:pt x="12192000" y="751832"/>
                </a:lnTo>
                <a:lnTo>
                  <a:pt x="12192000" y="2880852"/>
                </a:lnTo>
                <a:lnTo>
                  <a:pt x="0" y="2880852"/>
                </a:lnTo>
                <a:lnTo>
                  <a:pt x="0" y="751832"/>
                </a:lnTo>
                <a:lnTo>
                  <a:pt x="651" y="751629"/>
                </a:lnTo>
                <a:cubicBezTo>
                  <a:pt x="1560587" y="287234"/>
                  <a:pt x="3715618" y="0"/>
                  <a:pt x="6096000" y="0"/>
                </a:cubicBez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6"/>
          <p:cNvSpPr/>
          <p:nvPr/>
        </p:nvSpPr>
        <p:spPr>
          <a:xfrm>
            <a:off x="0" y="4568592"/>
            <a:ext cx="12192000" cy="2289408"/>
          </a:xfrm>
          <a:custGeom>
            <a:avLst/>
            <a:gdLst>
              <a:gd name="connsiteX0" fmla="*/ 6096000 w 12192000"/>
              <a:gd name="connsiteY0" fmla="*/ 0 h 2880852"/>
              <a:gd name="connsiteX1" fmla="*/ 12191349 w 12192000"/>
              <a:gd name="connsiteY1" fmla="*/ 751629 h 2880852"/>
              <a:gd name="connsiteX2" fmla="*/ 12192000 w 12192000"/>
              <a:gd name="connsiteY2" fmla="*/ 751832 h 2880852"/>
              <a:gd name="connsiteX3" fmla="*/ 12192000 w 12192000"/>
              <a:gd name="connsiteY3" fmla="*/ 2880852 h 2880852"/>
              <a:gd name="connsiteX4" fmla="*/ 0 w 12192000"/>
              <a:gd name="connsiteY4" fmla="*/ 2880852 h 2880852"/>
              <a:gd name="connsiteX5" fmla="*/ 0 w 12192000"/>
              <a:gd name="connsiteY5" fmla="*/ 751832 h 2880852"/>
              <a:gd name="connsiteX6" fmla="*/ 651 w 12192000"/>
              <a:gd name="connsiteY6" fmla="*/ 751629 h 2880852"/>
              <a:gd name="connsiteX7" fmla="*/ 6096000 w 12192000"/>
              <a:gd name="connsiteY7" fmla="*/ 0 h 2880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880852">
                <a:moveTo>
                  <a:pt x="6096000" y="0"/>
                </a:moveTo>
                <a:cubicBezTo>
                  <a:pt x="8476382" y="0"/>
                  <a:pt x="10631413" y="287234"/>
                  <a:pt x="12191349" y="751629"/>
                </a:cubicBezTo>
                <a:lnTo>
                  <a:pt x="12192000" y="751832"/>
                </a:lnTo>
                <a:lnTo>
                  <a:pt x="12192000" y="2880852"/>
                </a:lnTo>
                <a:lnTo>
                  <a:pt x="0" y="2880852"/>
                </a:lnTo>
                <a:lnTo>
                  <a:pt x="0" y="751832"/>
                </a:lnTo>
                <a:lnTo>
                  <a:pt x="651" y="751629"/>
                </a:lnTo>
                <a:cubicBezTo>
                  <a:pt x="1560587" y="287234"/>
                  <a:pt x="3715618" y="0"/>
                  <a:pt x="6096000" y="0"/>
                </a:cubicBez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773" y="440554"/>
            <a:ext cx="1917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00561F"/>
                </a:solidFill>
                <a:latin typeface="+mn-ea"/>
              </a:rPr>
              <a:t>4.1</a:t>
            </a:r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 不足之处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1609267" y="1257927"/>
            <a:ext cx="7981299" cy="2115745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805609" y="1418800"/>
            <a:ext cx="1662348" cy="4298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场景搭建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2855410" y="1910015"/>
            <a:ext cx="6319409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由于设计能力不足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，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在场景搭建时我们参考了已有的素材库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；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621155" y="3762375"/>
            <a:ext cx="7969885" cy="23310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2805609" y="3914181"/>
            <a:ext cx="2882548" cy="4298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运动轨迹优化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855409" y="4392152"/>
            <a:ext cx="6319409" cy="15684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我们本来期望实现足球以弧线运动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（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如贝塞尔曲线等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），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但不好控制与旗面的碰撞，因此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作罢；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旗面没能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应用重力，曾尝试球撞击后让旗帜开启重力，但那样需要在旗面上创建多个子对象来创建锚点，过于复杂尝试后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失败。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6" name="任意多边形: 形状 65"/>
          <p:cNvSpPr/>
          <p:nvPr/>
        </p:nvSpPr>
        <p:spPr>
          <a:xfrm flipH="1">
            <a:off x="1909778" y="2035591"/>
            <a:ext cx="645122" cy="470900"/>
          </a:xfrm>
          <a:custGeom>
            <a:avLst/>
            <a:gdLst>
              <a:gd name="connsiteX0" fmla="*/ 421958 w 428529"/>
              <a:gd name="connsiteY0" fmla="*/ 139922 h 312800"/>
              <a:gd name="connsiteX1" fmla="*/ 418814 w 428529"/>
              <a:gd name="connsiteY1" fmla="*/ 130969 h 312800"/>
              <a:gd name="connsiteX2" fmla="*/ 285083 w 428529"/>
              <a:gd name="connsiteY2" fmla="*/ 2857 h 312800"/>
              <a:gd name="connsiteX3" fmla="*/ 284893 w 428529"/>
              <a:gd name="connsiteY3" fmla="*/ 2762 h 312800"/>
              <a:gd name="connsiteX4" fmla="*/ 282988 w 428529"/>
              <a:gd name="connsiteY4" fmla="*/ 1619 h 312800"/>
              <a:gd name="connsiteX5" fmla="*/ 281178 w 428529"/>
              <a:gd name="connsiteY5" fmla="*/ 571 h 312800"/>
              <a:gd name="connsiteX6" fmla="*/ 280988 w 428529"/>
              <a:gd name="connsiteY6" fmla="*/ 476 h 312800"/>
              <a:gd name="connsiteX7" fmla="*/ 279368 w 428529"/>
              <a:gd name="connsiteY7" fmla="*/ 286 h 312800"/>
              <a:gd name="connsiteX8" fmla="*/ 277082 w 428529"/>
              <a:gd name="connsiteY8" fmla="*/ 0 h 312800"/>
              <a:gd name="connsiteX9" fmla="*/ 275082 w 428529"/>
              <a:gd name="connsiteY9" fmla="*/ 476 h 312800"/>
              <a:gd name="connsiteX10" fmla="*/ 273177 w 428529"/>
              <a:gd name="connsiteY10" fmla="*/ 1048 h 312800"/>
              <a:gd name="connsiteX11" fmla="*/ 271272 w 428529"/>
              <a:gd name="connsiteY11" fmla="*/ 2381 h 312800"/>
              <a:gd name="connsiteX12" fmla="*/ 269939 w 428529"/>
              <a:gd name="connsiteY12" fmla="*/ 3334 h 312800"/>
              <a:gd name="connsiteX13" fmla="*/ 269843 w 428529"/>
              <a:gd name="connsiteY13" fmla="*/ 3524 h 312800"/>
              <a:gd name="connsiteX14" fmla="*/ 268700 w 428529"/>
              <a:gd name="connsiteY14" fmla="*/ 5334 h 312800"/>
              <a:gd name="connsiteX15" fmla="*/ 267653 w 428529"/>
              <a:gd name="connsiteY15" fmla="*/ 7239 h 312800"/>
              <a:gd name="connsiteX16" fmla="*/ 267557 w 428529"/>
              <a:gd name="connsiteY16" fmla="*/ 7429 h 312800"/>
              <a:gd name="connsiteX17" fmla="*/ 255746 w 428529"/>
              <a:gd name="connsiteY17" fmla="*/ 44863 h 312800"/>
              <a:gd name="connsiteX18" fmla="*/ 262700 w 428529"/>
              <a:gd name="connsiteY18" fmla="*/ 58579 h 312800"/>
              <a:gd name="connsiteX19" fmla="*/ 265938 w 428529"/>
              <a:gd name="connsiteY19" fmla="*/ 59055 h 312800"/>
              <a:gd name="connsiteX20" fmla="*/ 276130 w 428529"/>
              <a:gd name="connsiteY20" fmla="*/ 51435 h 312800"/>
              <a:gd name="connsiteX21" fmla="*/ 282702 w 428529"/>
              <a:gd name="connsiteY21" fmla="*/ 30480 h 312800"/>
              <a:gd name="connsiteX22" fmla="*/ 368999 w 428529"/>
              <a:gd name="connsiteY22" fmla="*/ 113252 h 312800"/>
              <a:gd name="connsiteX23" fmla="*/ 59341 w 428529"/>
              <a:gd name="connsiteY23" fmla="*/ 113252 h 312800"/>
              <a:gd name="connsiteX24" fmla="*/ 145733 w 428529"/>
              <a:gd name="connsiteY24" fmla="*/ 30575 h 312800"/>
              <a:gd name="connsiteX25" fmla="*/ 152305 w 428529"/>
              <a:gd name="connsiteY25" fmla="*/ 51530 h 312800"/>
              <a:gd name="connsiteX26" fmla="*/ 162497 w 428529"/>
              <a:gd name="connsiteY26" fmla="*/ 59150 h 312800"/>
              <a:gd name="connsiteX27" fmla="*/ 165735 w 428529"/>
              <a:gd name="connsiteY27" fmla="*/ 58674 h 312800"/>
              <a:gd name="connsiteX28" fmla="*/ 172688 w 428529"/>
              <a:gd name="connsiteY28" fmla="*/ 44958 h 312800"/>
              <a:gd name="connsiteX29" fmla="*/ 160877 w 428529"/>
              <a:gd name="connsiteY29" fmla="*/ 7525 h 312800"/>
              <a:gd name="connsiteX30" fmla="*/ 160782 w 428529"/>
              <a:gd name="connsiteY30" fmla="*/ 7334 h 312800"/>
              <a:gd name="connsiteX31" fmla="*/ 159734 w 428529"/>
              <a:gd name="connsiteY31" fmla="*/ 5429 h 312800"/>
              <a:gd name="connsiteX32" fmla="*/ 158591 w 428529"/>
              <a:gd name="connsiteY32" fmla="*/ 3620 h 312800"/>
              <a:gd name="connsiteX33" fmla="*/ 158496 w 428529"/>
              <a:gd name="connsiteY33" fmla="*/ 3429 h 312800"/>
              <a:gd name="connsiteX34" fmla="*/ 157163 w 428529"/>
              <a:gd name="connsiteY34" fmla="*/ 2476 h 312800"/>
              <a:gd name="connsiteX35" fmla="*/ 155258 w 428529"/>
              <a:gd name="connsiteY35" fmla="*/ 1143 h 312800"/>
              <a:gd name="connsiteX36" fmla="*/ 153257 w 428529"/>
              <a:gd name="connsiteY36" fmla="*/ 571 h 312800"/>
              <a:gd name="connsiteX37" fmla="*/ 151257 w 428529"/>
              <a:gd name="connsiteY37" fmla="*/ 95 h 312800"/>
              <a:gd name="connsiteX38" fmla="*/ 148876 w 428529"/>
              <a:gd name="connsiteY38" fmla="*/ 381 h 312800"/>
              <a:gd name="connsiteX39" fmla="*/ 147352 w 428529"/>
              <a:gd name="connsiteY39" fmla="*/ 571 h 312800"/>
              <a:gd name="connsiteX40" fmla="*/ 147161 w 428529"/>
              <a:gd name="connsiteY40" fmla="*/ 667 h 312800"/>
              <a:gd name="connsiteX41" fmla="*/ 145256 w 428529"/>
              <a:gd name="connsiteY41" fmla="*/ 1714 h 312800"/>
              <a:gd name="connsiteX42" fmla="*/ 143447 w 428529"/>
              <a:gd name="connsiteY42" fmla="*/ 2857 h 312800"/>
              <a:gd name="connsiteX43" fmla="*/ 143256 w 428529"/>
              <a:gd name="connsiteY43" fmla="*/ 2953 h 312800"/>
              <a:gd name="connsiteX44" fmla="*/ 9620 w 428529"/>
              <a:gd name="connsiteY44" fmla="*/ 130969 h 312800"/>
              <a:gd name="connsiteX45" fmla="*/ 6477 w 428529"/>
              <a:gd name="connsiteY45" fmla="*/ 139922 h 312800"/>
              <a:gd name="connsiteX46" fmla="*/ 0 w 428529"/>
              <a:gd name="connsiteY46" fmla="*/ 164497 h 312800"/>
              <a:gd name="connsiteX47" fmla="*/ 0 w 428529"/>
              <a:gd name="connsiteY47" fmla="*/ 261557 h 312800"/>
              <a:gd name="connsiteX48" fmla="*/ 50483 w 428529"/>
              <a:gd name="connsiteY48" fmla="*/ 312801 h 312800"/>
              <a:gd name="connsiteX49" fmla="*/ 146114 w 428529"/>
              <a:gd name="connsiteY49" fmla="*/ 312801 h 312800"/>
              <a:gd name="connsiteX50" fmla="*/ 196596 w 428529"/>
              <a:gd name="connsiteY50" fmla="*/ 261557 h 312800"/>
              <a:gd name="connsiteX51" fmla="*/ 196596 w 428529"/>
              <a:gd name="connsiteY51" fmla="*/ 192310 h 312800"/>
              <a:gd name="connsiteX52" fmla="*/ 231934 w 428529"/>
              <a:gd name="connsiteY52" fmla="*/ 192310 h 312800"/>
              <a:gd name="connsiteX53" fmla="*/ 231934 w 428529"/>
              <a:gd name="connsiteY53" fmla="*/ 261557 h 312800"/>
              <a:gd name="connsiteX54" fmla="*/ 282416 w 428529"/>
              <a:gd name="connsiteY54" fmla="*/ 312801 h 312800"/>
              <a:gd name="connsiteX55" fmla="*/ 378047 w 428529"/>
              <a:gd name="connsiteY55" fmla="*/ 312801 h 312800"/>
              <a:gd name="connsiteX56" fmla="*/ 428530 w 428529"/>
              <a:gd name="connsiteY56" fmla="*/ 261557 h 312800"/>
              <a:gd name="connsiteX57" fmla="*/ 428530 w 428529"/>
              <a:gd name="connsiteY57" fmla="*/ 164497 h 312800"/>
              <a:gd name="connsiteX58" fmla="*/ 422053 w 428529"/>
              <a:gd name="connsiteY58" fmla="*/ 139922 h 312800"/>
              <a:gd name="connsiteX59" fmla="*/ 175165 w 428529"/>
              <a:gd name="connsiteY59" fmla="*/ 261557 h 312800"/>
              <a:gd name="connsiteX60" fmla="*/ 146209 w 428529"/>
              <a:gd name="connsiteY60" fmla="*/ 290989 h 312800"/>
              <a:gd name="connsiteX61" fmla="*/ 50483 w 428529"/>
              <a:gd name="connsiteY61" fmla="*/ 290989 h 312800"/>
              <a:gd name="connsiteX62" fmla="*/ 21527 w 428529"/>
              <a:gd name="connsiteY62" fmla="*/ 261557 h 312800"/>
              <a:gd name="connsiteX63" fmla="*/ 21527 w 428529"/>
              <a:gd name="connsiteY63" fmla="*/ 164497 h 312800"/>
              <a:gd name="connsiteX64" fmla="*/ 50483 w 428529"/>
              <a:gd name="connsiteY64" fmla="*/ 135065 h 312800"/>
              <a:gd name="connsiteX65" fmla="*/ 146114 w 428529"/>
              <a:gd name="connsiteY65" fmla="*/ 135065 h 312800"/>
              <a:gd name="connsiteX66" fmla="*/ 175070 w 428529"/>
              <a:gd name="connsiteY66" fmla="*/ 164497 h 312800"/>
              <a:gd name="connsiteX67" fmla="*/ 175070 w 428529"/>
              <a:gd name="connsiteY67" fmla="*/ 261557 h 312800"/>
              <a:gd name="connsiteX68" fmla="*/ 196596 w 428529"/>
              <a:gd name="connsiteY68" fmla="*/ 170498 h 312800"/>
              <a:gd name="connsiteX69" fmla="*/ 196596 w 428529"/>
              <a:gd name="connsiteY69" fmla="*/ 164497 h 312800"/>
              <a:gd name="connsiteX70" fmla="*/ 187262 w 428529"/>
              <a:gd name="connsiteY70" fmla="*/ 135065 h 312800"/>
              <a:gd name="connsiteX71" fmla="*/ 241173 w 428529"/>
              <a:gd name="connsiteY71" fmla="*/ 135065 h 312800"/>
              <a:gd name="connsiteX72" fmla="*/ 231839 w 428529"/>
              <a:gd name="connsiteY72" fmla="*/ 164497 h 312800"/>
              <a:gd name="connsiteX73" fmla="*/ 231839 w 428529"/>
              <a:gd name="connsiteY73" fmla="*/ 170498 h 312800"/>
              <a:gd name="connsiteX74" fmla="*/ 196501 w 428529"/>
              <a:gd name="connsiteY74" fmla="*/ 170498 h 312800"/>
              <a:gd name="connsiteX75" fmla="*/ 406908 w 428529"/>
              <a:gd name="connsiteY75" fmla="*/ 261557 h 312800"/>
              <a:gd name="connsiteX76" fmla="*/ 377952 w 428529"/>
              <a:gd name="connsiteY76" fmla="*/ 290989 h 312800"/>
              <a:gd name="connsiteX77" fmla="*/ 282321 w 428529"/>
              <a:gd name="connsiteY77" fmla="*/ 290989 h 312800"/>
              <a:gd name="connsiteX78" fmla="*/ 253365 w 428529"/>
              <a:gd name="connsiteY78" fmla="*/ 261557 h 312800"/>
              <a:gd name="connsiteX79" fmla="*/ 253365 w 428529"/>
              <a:gd name="connsiteY79" fmla="*/ 164497 h 312800"/>
              <a:gd name="connsiteX80" fmla="*/ 282321 w 428529"/>
              <a:gd name="connsiteY80" fmla="*/ 135065 h 312800"/>
              <a:gd name="connsiteX81" fmla="*/ 377952 w 428529"/>
              <a:gd name="connsiteY81" fmla="*/ 135065 h 312800"/>
              <a:gd name="connsiteX82" fmla="*/ 406908 w 428529"/>
              <a:gd name="connsiteY82" fmla="*/ 164497 h 312800"/>
              <a:gd name="connsiteX83" fmla="*/ 406908 w 428529"/>
              <a:gd name="connsiteY83" fmla="*/ 261557 h 3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28529" h="312800">
                <a:moveTo>
                  <a:pt x="421958" y="139922"/>
                </a:moveTo>
                <a:cubicBezTo>
                  <a:pt x="422243" y="136684"/>
                  <a:pt x="421291" y="133350"/>
                  <a:pt x="418814" y="130969"/>
                </a:cubicBezTo>
                <a:lnTo>
                  <a:pt x="285083" y="2857"/>
                </a:lnTo>
                <a:cubicBezTo>
                  <a:pt x="285083" y="2857"/>
                  <a:pt x="284988" y="2857"/>
                  <a:pt x="284893" y="2762"/>
                </a:cubicBezTo>
                <a:cubicBezTo>
                  <a:pt x="284321" y="2286"/>
                  <a:pt x="283655" y="2000"/>
                  <a:pt x="282988" y="1619"/>
                </a:cubicBezTo>
                <a:cubicBezTo>
                  <a:pt x="282416" y="1238"/>
                  <a:pt x="281845" y="857"/>
                  <a:pt x="281178" y="571"/>
                </a:cubicBezTo>
                <a:cubicBezTo>
                  <a:pt x="281178" y="571"/>
                  <a:pt x="281083" y="476"/>
                  <a:pt x="280988" y="476"/>
                </a:cubicBezTo>
                <a:cubicBezTo>
                  <a:pt x="280416" y="286"/>
                  <a:pt x="279940" y="476"/>
                  <a:pt x="279368" y="286"/>
                </a:cubicBezTo>
                <a:cubicBezTo>
                  <a:pt x="278606" y="190"/>
                  <a:pt x="277844" y="0"/>
                  <a:pt x="277082" y="0"/>
                </a:cubicBezTo>
                <a:cubicBezTo>
                  <a:pt x="276416" y="0"/>
                  <a:pt x="275749" y="286"/>
                  <a:pt x="275082" y="476"/>
                </a:cubicBezTo>
                <a:cubicBezTo>
                  <a:pt x="274415" y="667"/>
                  <a:pt x="273749" y="762"/>
                  <a:pt x="273177" y="1048"/>
                </a:cubicBezTo>
                <a:cubicBezTo>
                  <a:pt x="272415" y="1429"/>
                  <a:pt x="271844" y="1905"/>
                  <a:pt x="271272" y="2381"/>
                </a:cubicBezTo>
                <a:cubicBezTo>
                  <a:pt x="270891" y="2667"/>
                  <a:pt x="270320" y="2857"/>
                  <a:pt x="269939" y="3334"/>
                </a:cubicBezTo>
                <a:cubicBezTo>
                  <a:pt x="269939" y="3334"/>
                  <a:pt x="269939" y="3524"/>
                  <a:pt x="269843" y="3524"/>
                </a:cubicBezTo>
                <a:cubicBezTo>
                  <a:pt x="269367" y="4001"/>
                  <a:pt x="269081" y="4763"/>
                  <a:pt x="268700" y="5334"/>
                </a:cubicBezTo>
                <a:cubicBezTo>
                  <a:pt x="268319" y="6001"/>
                  <a:pt x="267843" y="6572"/>
                  <a:pt x="267653" y="7239"/>
                </a:cubicBezTo>
                <a:cubicBezTo>
                  <a:pt x="267653" y="7239"/>
                  <a:pt x="267653" y="7334"/>
                  <a:pt x="267557" y="7429"/>
                </a:cubicBezTo>
                <a:lnTo>
                  <a:pt x="255746" y="44863"/>
                </a:lnTo>
                <a:cubicBezTo>
                  <a:pt x="253937" y="50578"/>
                  <a:pt x="257080" y="56769"/>
                  <a:pt x="262700" y="58579"/>
                </a:cubicBezTo>
                <a:cubicBezTo>
                  <a:pt x="263747" y="58960"/>
                  <a:pt x="264890" y="59055"/>
                  <a:pt x="265938" y="59055"/>
                </a:cubicBezTo>
                <a:cubicBezTo>
                  <a:pt x="270510" y="59055"/>
                  <a:pt x="274701" y="56102"/>
                  <a:pt x="276130" y="51435"/>
                </a:cubicBezTo>
                <a:lnTo>
                  <a:pt x="282702" y="30480"/>
                </a:lnTo>
                <a:lnTo>
                  <a:pt x="368999" y="113252"/>
                </a:lnTo>
                <a:lnTo>
                  <a:pt x="59341" y="113252"/>
                </a:lnTo>
                <a:lnTo>
                  <a:pt x="145733" y="30575"/>
                </a:lnTo>
                <a:lnTo>
                  <a:pt x="152305" y="51530"/>
                </a:lnTo>
                <a:cubicBezTo>
                  <a:pt x="153734" y="56197"/>
                  <a:pt x="158020" y="59150"/>
                  <a:pt x="162497" y="59150"/>
                </a:cubicBezTo>
                <a:cubicBezTo>
                  <a:pt x="163544" y="59150"/>
                  <a:pt x="164687" y="58960"/>
                  <a:pt x="165735" y="58674"/>
                </a:cubicBezTo>
                <a:cubicBezTo>
                  <a:pt x="171355" y="56864"/>
                  <a:pt x="174498" y="50673"/>
                  <a:pt x="172688" y="44958"/>
                </a:cubicBezTo>
                <a:lnTo>
                  <a:pt x="160877" y="7525"/>
                </a:lnTo>
                <a:cubicBezTo>
                  <a:pt x="160877" y="7525"/>
                  <a:pt x="160877" y="7429"/>
                  <a:pt x="160782" y="7334"/>
                </a:cubicBezTo>
                <a:cubicBezTo>
                  <a:pt x="160592" y="6667"/>
                  <a:pt x="160115" y="6096"/>
                  <a:pt x="159734" y="5429"/>
                </a:cubicBezTo>
                <a:cubicBezTo>
                  <a:pt x="159353" y="4763"/>
                  <a:pt x="159067" y="4096"/>
                  <a:pt x="158591" y="3620"/>
                </a:cubicBezTo>
                <a:cubicBezTo>
                  <a:pt x="158591" y="3620"/>
                  <a:pt x="158591" y="3429"/>
                  <a:pt x="158496" y="3429"/>
                </a:cubicBezTo>
                <a:cubicBezTo>
                  <a:pt x="158115" y="3048"/>
                  <a:pt x="157639" y="2857"/>
                  <a:pt x="157163" y="2476"/>
                </a:cubicBezTo>
                <a:cubicBezTo>
                  <a:pt x="156496" y="2000"/>
                  <a:pt x="155924" y="1429"/>
                  <a:pt x="155258" y="1143"/>
                </a:cubicBezTo>
                <a:cubicBezTo>
                  <a:pt x="154591" y="857"/>
                  <a:pt x="153924" y="762"/>
                  <a:pt x="153257" y="571"/>
                </a:cubicBezTo>
                <a:cubicBezTo>
                  <a:pt x="152591" y="381"/>
                  <a:pt x="151924" y="190"/>
                  <a:pt x="151257" y="95"/>
                </a:cubicBezTo>
                <a:cubicBezTo>
                  <a:pt x="150495" y="95"/>
                  <a:pt x="149733" y="190"/>
                  <a:pt x="148876" y="381"/>
                </a:cubicBezTo>
                <a:cubicBezTo>
                  <a:pt x="148400" y="381"/>
                  <a:pt x="147828" y="381"/>
                  <a:pt x="147352" y="571"/>
                </a:cubicBezTo>
                <a:cubicBezTo>
                  <a:pt x="147352" y="571"/>
                  <a:pt x="147257" y="571"/>
                  <a:pt x="147161" y="667"/>
                </a:cubicBezTo>
                <a:cubicBezTo>
                  <a:pt x="146495" y="857"/>
                  <a:pt x="145923" y="1333"/>
                  <a:pt x="145256" y="1714"/>
                </a:cubicBezTo>
                <a:cubicBezTo>
                  <a:pt x="144685" y="2095"/>
                  <a:pt x="144018" y="2381"/>
                  <a:pt x="143447" y="2857"/>
                </a:cubicBezTo>
                <a:cubicBezTo>
                  <a:pt x="143447" y="2857"/>
                  <a:pt x="143256" y="2857"/>
                  <a:pt x="143256" y="2953"/>
                </a:cubicBezTo>
                <a:lnTo>
                  <a:pt x="9620" y="130969"/>
                </a:lnTo>
                <a:cubicBezTo>
                  <a:pt x="7144" y="133350"/>
                  <a:pt x="6191" y="136684"/>
                  <a:pt x="6477" y="139922"/>
                </a:cubicBezTo>
                <a:cubicBezTo>
                  <a:pt x="2477" y="147256"/>
                  <a:pt x="0" y="155543"/>
                  <a:pt x="0" y="164497"/>
                </a:cubicBezTo>
                <a:lnTo>
                  <a:pt x="0" y="261557"/>
                </a:lnTo>
                <a:cubicBezTo>
                  <a:pt x="0" y="289846"/>
                  <a:pt x="22670" y="312801"/>
                  <a:pt x="50483" y="312801"/>
                </a:cubicBezTo>
                <a:lnTo>
                  <a:pt x="146114" y="312801"/>
                </a:lnTo>
                <a:cubicBezTo>
                  <a:pt x="173927" y="312801"/>
                  <a:pt x="196596" y="289846"/>
                  <a:pt x="196596" y="261557"/>
                </a:cubicBezTo>
                <a:lnTo>
                  <a:pt x="196596" y="192310"/>
                </a:lnTo>
                <a:lnTo>
                  <a:pt x="231934" y="192310"/>
                </a:lnTo>
                <a:lnTo>
                  <a:pt x="231934" y="261557"/>
                </a:lnTo>
                <a:cubicBezTo>
                  <a:pt x="231934" y="289846"/>
                  <a:pt x="254603" y="312801"/>
                  <a:pt x="282416" y="312801"/>
                </a:cubicBezTo>
                <a:lnTo>
                  <a:pt x="378047" y="312801"/>
                </a:lnTo>
                <a:cubicBezTo>
                  <a:pt x="405860" y="312801"/>
                  <a:pt x="428530" y="289846"/>
                  <a:pt x="428530" y="261557"/>
                </a:cubicBezTo>
                <a:lnTo>
                  <a:pt x="428530" y="164497"/>
                </a:lnTo>
                <a:cubicBezTo>
                  <a:pt x="428530" y="155543"/>
                  <a:pt x="426053" y="147256"/>
                  <a:pt x="422053" y="139922"/>
                </a:cubicBezTo>
                <a:close/>
                <a:moveTo>
                  <a:pt x="175165" y="261557"/>
                </a:moveTo>
                <a:cubicBezTo>
                  <a:pt x="175165" y="277844"/>
                  <a:pt x="162211" y="290989"/>
                  <a:pt x="146209" y="290989"/>
                </a:cubicBezTo>
                <a:lnTo>
                  <a:pt x="50483" y="290989"/>
                </a:lnTo>
                <a:cubicBezTo>
                  <a:pt x="34481" y="290989"/>
                  <a:pt x="21527" y="277844"/>
                  <a:pt x="21527" y="261557"/>
                </a:cubicBezTo>
                <a:lnTo>
                  <a:pt x="21527" y="164497"/>
                </a:lnTo>
                <a:cubicBezTo>
                  <a:pt x="21527" y="148209"/>
                  <a:pt x="34481" y="135065"/>
                  <a:pt x="50483" y="135065"/>
                </a:cubicBezTo>
                <a:lnTo>
                  <a:pt x="146114" y="135065"/>
                </a:lnTo>
                <a:cubicBezTo>
                  <a:pt x="162116" y="135065"/>
                  <a:pt x="175070" y="148209"/>
                  <a:pt x="175070" y="164497"/>
                </a:cubicBezTo>
                <a:lnTo>
                  <a:pt x="175070" y="261557"/>
                </a:lnTo>
                <a:close/>
                <a:moveTo>
                  <a:pt x="196596" y="170498"/>
                </a:moveTo>
                <a:lnTo>
                  <a:pt x="196596" y="164497"/>
                </a:lnTo>
                <a:cubicBezTo>
                  <a:pt x="196596" y="153543"/>
                  <a:pt x="193072" y="143447"/>
                  <a:pt x="187262" y="135065"/>
                </a:cubicBezTo>
                <a:lnTo>
                  <a:pt x="241173" y="135065"/>
                </a:lnTo>
                <a:cubicBezTo>
                  <a:pt x="235363" y="143447"/>
                  <a:pt x="231839" y="153543"/>
                  <a:pt x="231839" y="164497"/>
                </a:cubicBezTo>
                <a:lnTo>
                  <a:pt x="231839" y="170498"/>
                </a:lnTo>
                <a:lnTo>
                  <a:pt x="196501" y="170498"/>
                </a:lnTo>
                <a:close/>
                <a:moveTo>
                  <a:pt x="406908" y="261557"/>
                </a:moveTo>
                <a:cubicBezTo>
                  <a:pt x="406908" y="277844"/>
                  <a:pt x="393954" y="290989"/>
                  <a:pt x="377952" y="290989"/>
                </a:cubicBezTo>
                <a:lnTo>
                  <a:pt x="282321" y="290989"/>
                </a:lnTo>
                <a:cubicBezTo>
                  <a:pt x="266319" y="290989"/>
                  <a:pt x="253365" y="277844"/>
                  <a:pt x="253365" y="261557"/>
                </a:cubicBezTo>
                <a:lnTo>
                  <a:pt x="253365" y="164497"/>
                </a:lnTo>
                <a:cubicBezTo>
                  <a:pt x="253365" y="148209"/>
                  <a:pt x="266319" y="135065"/>
                  <a:pt x="282321" y="135065"/>
                </a:cubicBezTo>
                <a:lnTo>
                  <a:pt x="377952" y="135065"/>
                </a:lnTo>
                <a:cubicBezTo>
                  <a:pt x="393954" y="135065"/>
                  <a:pt x="406908" y="148209"/>
                  <a:pt x="406908" y="164497"/>
                </a:cubicBezTo>
                <a:lnTo>
                  <a:pt x="406908" y="261557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67" name="任意多边形: 形状 66"/>
          <p:cNvSpPr/>
          <p:nvPr/>
        </p:nvSpPr>
        <p:spPr>
          <a:xfrm flipH="1">
            <a:off x="2051783" y="4268733"/>
            <a:ext cx="443198" cy="604232"/>
          </a:xfrm>
          <a:custGeom>
            <a:avLst/>
            <a:gdLst>
              <a:gd name="connsiteX0" fmla="*/ 287274 w 287369"/>
              <a:gd name="connsiteY0" fmla="*/ 146876 h 424814"/>
              <a:gd name="connsiteX1" fmla="*/ 143637 w 287369"/>
              <a:gd name="connsiteY1" fmla="*/ 0 h 424814"/>
              <a:gd name="connsiteX2" fmla="*/ 0 w 287369"/>
              <a:gd name="connsiteY2" fmla="*/ 146876 h 424814"/>
              <a:gd name="connsiteX3" fmla="*/ 88678 w 287369"/>
              <a:gd name="connsiteY3" fmla="*/ 282416 h 424814"/>
              <a:gd name="connsiteX4" fmla="*/ 79915 w 287369"/>
              <a:gd name="connsiteY4" fmla="*/ 304514 h 424814"/>
              <a:gd name="connsiteX5" fmla="*/ 88487 w 287369"/>
              <a:gd name="connsiteY5" fmla="*/ 326422 h 424814"/>
              <a:gd name="connsiteX6" fmla="*/ 79915 w 287369"/>
              <a:gd name="connsiteY6" fmla="*/ 348329 h 424814"/>
              <a:gd name="connsiteX7" fmla="*/ 99441 w 287369"/>
              <a:gd name="connsiteY7" fmla="*/ 378047 h 424814"/>
              <a:gd name="connsiteX8" fmla="*/ 96393 w 287369"/>
              <a:gd name="connsiteY8" fmla="*/ 392716 h 424814"/>
              <a:gd name="connsiteX9" fmla="*/ 123730 w 287369"/>
              <a:gd name="connsiteY9" fmla="*/ 424815 h 424814"/>
              <a:gd name="connsiteX10" fmla="*/ 163640 w 287369"/>
              <a:gd name="connsiteY10" fmla="*/ 424815 h 424814"/>
              <a:gd name="connsiteX11" fmla="*/ 190976 w 287369"/>
              <a:gd name="connsiteY11" fmla="*/ 392716 h 424814"/>
              <a:gd name="connsiteX12" fmla="*/ 187928 w 287369"/>
              <a:gd name="connsiteY12" fmla="*/ 378047 h 424814"/>
              <a:gd name="connsiteX13" fmla="*/ 207454 w 287369"/>
              <a:gd name="connsiteY13" fmla="*/ 348329 h 424814"/>
              <a:gd name="connsiteX14" fmla="*/ 198882 w 287369"/>
              <a:gd name="connsiteY14" fmla="*/ 326422 h 424814"/>
              <a:gd name="connsiteX15" fmla="*/ 207454 w 287369"/>
              <a:gd name="connsiteY15" fmla="*/ 304514 h 424814"/>
              <a:gd name="connsiteX16" fmla="*/ 198692 w 287369"/>
              <a:gd name="connsiteY16" fmla="*/ 282416 h 424814"/>
              <a:gd name="connsiteX17" fmla="*/ 287369 w 287369"/>
              <a:gd name="connsiteY17" fmla="*/ 146876 h 424814"/>
              <a:gd name="connsiteX18" fmla="*/ 126206 w 287369"/>
              <a:gd name="connsiteY18" fmla="*/ 218027 h 424814"/>
              <a:gd name="connsiteX19" fmla="*/ 143637 w 287369"/>
              <a:gd name="connsiteY19" fmla="*/ 163735 h 424814"/>
              <a:gd name="connsiteX20" fmla="*/ 161068 w 287369"/>
              <a:gd name="connsiteY20" fmla="*/ 218027 h 424814"/>
              <a:gd name="connsiteX21" fmla="*/ 143732 w 287369"/>
              <a:gd name="connsiteY21" fmla="*/ 272320 h 424814"/>
              <a:gd name="connsiteX22" fmla="*/ 143732 w 287369"/>
              <a:gd name="connsiteY22" fmla="*/ 272320 h 424814"/>
              <a:gd name="connsiteX23" fmla="*/ 143732 w 287369"/>
              <a:gd name="connsiteY23" fmla="*/ 272320 h 424814"/>
              <a:gd name="connsiteX24" fmla="*/ 126397 w 287369"/>
              <a:gd name="connsiteY24" fmla="*/ 218027 h 424814"/>
              <a:gd name="connsiteX25" fmla="*/ 111157 w 287369"/>
              <a:gd name="connsiteY25" fmla="*/ 359093 h 424814"/>
              <a:gd name="connsiteX26" fmla="*/ 100679 w 287369"/>
              <a:gd name="connsiteY26" fmla="*/ 348329 h 424814"/>
              <a:gd name="connsiteX27" fmla="*/ 111157 w 287369"/>
              <a:gd name="connsiteY27" fmla="*/ 337566 h 424814"/>
              <a:gd name="connsiteX28" fmla="*/ 176022 w 287369"/>
              <a:gd name="connsiteY28" fmla="*/ 337566 h 424814"/>
              <a:gd name="connsiteX29" fmla="*/ 186500 w 287369"/>
              <a:gd name="connsiteY29" fmla="*/ 348329 h 424814"/>
              <a:gd name="connsiteX30" fmla="*/ 176022 w 287369"/>
              <a:gd name="connsiteY30" fmla="*/ 359093 h 424814"/>
              <a:gd name="connsiteX31" fmla="*/ 111157 w 287369"/>
              <a:gd name="connsiteY31" fmla="*/ 359093 h 424814"/>
              <a:gd name="connsiteX32" fmla="*/ 176022 w 287369"/>
              <a:gd name="connsiteY32" fmla="*/ 315373 h 424814"/>
              <a:gd name="connsiteX33" fmla="*/ 111157 w 287369"/>
              <a:gd name="connsiteY33" fmla="*/ 315373 h 424814"/>
              <a:gd name="connsiteX34" fmla="*/ 100679 w 287369"/>
              <a:gd name="connsiteY34" fmla="*/ 304610 h 424814"/>
              <a:gd name="connsiteX35" fmla="*/ 111157 w 287369"/>
              <a:gd name="connsiteY35" fmla="*/ 293846 h 424814"/>
              <a:gd name="connsiteX36" fmla="*/ 176022 w 287369"/>
              <a:gd name="connsiteY36" fmla="*/ 293846 h 424814"/>
              <a:gd name="connsiteX37" fmla="*/ 186500 w 287369"/>
              <a:gd name="connsiteY37" fmla="*/ 304610 h 424814"/>
              <a:gd name="connsiteX38" fmla="*/ 176022 w 287369"/>
              <a:gd name="connsiteY38" fmla="*/ 315373 h 424814"/>
              <a:gd name="connsiteX39" fmla="*/ 163544 w 287369"/>
              <a:gd name="connsiteY39" fmla="*/ 403479 h 424814"/>
              <a:gd name="connsiteX40" fmla="*/ 123635 w 287369"/>
              <a:gd name="connsiteY40" fmla="*/ 403479 h 424814"/>
              <a:gd name="connsiteX41" fmla="*/ 117158 w 287369"/>
              <a:gd name="connsiteY41" fmla="*/ 392716 h 424814"/>
              <a:gd name="connsiteX42" fmla="*/ 123635 w 287369"/>
              <a:gd name="connsiteY42" fmla="*/ 381952 h 424814"/>
              <a:gd name="connsiteX43" fmla="*/ 163544 w 287369"/>
              <a:gd name="connsiteY43" fmla="*/ 381952 h 424814"/>
              <a:gd name="connsiteX44" fmla="*/ 170021 w 287369"/>
              <a:gd name="connsiteY44" fmla="*/ 392716 h 424814"/>
              <a:gd name="connsiteX45" fmla="*/ 163544 w 287369"/>
              <a:gd name="connsiteY45" fmla="*/ 403479 h 424814"/>
              <a:gd name="connsiteX46" fmla="*/ 173641 w 287369"/>
              <a:gd name="connsiteY46" fmla="*/ 268415 h 424814"/>
              <a:gd name="connsiteX47" fmla="*/ 175736 w 287369"/>
              <a:gd name="connsiteY47" fmla="*/ 263081 h 424814"/>
              <a:gd name="connsiteX48" fmla="*/ 181832 w 287369"/>
              <a:gd name="connsiteY48" fmla="*/ 218027 h 424814"/>
              <a:gd name="connsiteX49" fmla="*/ 175736 w 287369"/>
              <a:gd name="connsiteY49" fmla="*/ 172974 h 424814"/>
              <a:gd name="connsiteX50" fmla="*/ 143542 w 287369"/>
              <a:gd name="connsiteY50" fmla="*/ 142304 h 424814"/>
              <a:gd name="connsiteX51" fmla="*/ 111347 w 287369"/>
              <a:gd name="connsiteY51" fmla="*/ 172974 h 424814"/>
              <a:gd name="connsiteX52" fmla="*/ 105251 w 287369"/>
              <a:gd name="connsiteY52" fmla="*/ 218027 h 424814"/>
              <a:gd name="connsiteX53" fmla="*/ 111347 w 287369"/>
              <a:gd name="connsiteY53" fmla="*/ 263081 h 424814"/>
              <a:gd name="connsiteX54" fmla="*/ 113443 w 287369"/>
              <a:gd name="connsiteY54" fmla="*/ 268415 h 424814"/>
              <a:gd name="connsiteX55" fmla="*/ 20765 w 287369"/>
              <a:gd name="connsiteY55" fmla="*/ 146876 h 424814"/>
              <a:gd name="connsiteX56" fmla="*/ 143542 w 287369"/>
              <a:gd name="connsiteY56" fmla="*/ 21431 h 424814"/>
              <a:gd name="connsiteX57" fmla="*/ 266319 w 287369"/>
              <a:gd name="connsiteY57" fmla="*/ 146876 h 424814"/>
              <a:gd name="connsiteX58" fmla="*/ 173641 w 287369"/>
              <a:gd name="connsiteY58" fmla="*/ 268415 h 4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87369" h="424814">
                <a:moveTo>
                  <a:pt x="287274" y="146876"/>
                </a:moveTo>
                <a:cubicBezTo>
                  <a:pt x="287274" y="65913"/>
                  <a:pt x="222790" y="0"/>
                  <a:pt x="143637" y="0"/>
                </a:cubicBezTo>
                <a:cubicBezTo>
                  <a:pt x="64484" y="0"/>
                  <a:pt x="0" y="65913"/>
                  <a:pt x="0" y="146876"/>
                </a:cubicBezTo>
                <a:cubicBezTo>
                  <a:pt x="0" y="207931"/>
                  <a:pt x="36671" y="260318"/>
                  <a:pt x="88678" y="282416"/>
                </a:cubicBezTo>
                <a:cubicBezTo>
                  <a:pt x="83249" y="288226"/>
                  <a:pt x="79915" y="295942"/>
                  <a:pt x="79915" y="304514"/>
                </a:cubicBezTo>
                <a:cubicBezTo>
                  <a:pt x="79915" y="313087"/>
                  <a:pt x="83249" y="320612"/>
                  <a:pt x="88487" y="326422"/>
                </a:cubicBezTo>
                <a:cubicBezTo>
                  <a:pt x="83249" y="332137"/>
                  <a:pt x="79915" y="339852"/>
                  <a:pt x="79915" y="348329"/>
                </a:cubicBezTo>
                <a:cubicBezTo>
                  <a:pt x="79915" y="361760"/>
                  <a:pt x="88011" y="373190"/>
                  <a:pt x="99441" y="378047"/>
                </a:cubicBezTo>
                <a:cubicBezTo>
                  <a:pt x="97536" y="382429"/>
                  <a:pt x="96393" y="387382"/>
                  <a:pt x="96393" y="392716"/>
                </a:cubicBezTo>
                <a:cubicBezTo>
                  <a:pt x="96393" y="410718"/>
                  <a:pt x="108395" y="424815"/>
                  <a:pt x="123730" y="424815"/>
                </a:cubicBezTo>
                <a:lnTo>
                  <a:pt x="163640" y="424815"/>
                </a:lnTo>
                <a:cubicBezTo>
                  <a:pt x="178975" y="424815"/>
                  <a:pt x="190976" y="410718"/>
                  <a:pt x="190976" y="392716"/>
                </a:cubicBezTo>
                <a:cubicBezTo>
                  <a:pt x="190976" y="387382"/>
                  <a:pt x="189833" y="382429"/>
                  <a:pt x="187928" y="378047"/>
                </a:cubicBezTo>
                <a:cubicBezTo>
                  <a:pt x="199358" y="373285"/>
                  <a:pt x="207454" y="361760"/>
                  <a:pt x="207454" y="348329"/>
                </a:cubicBezTo>
                <a:cubicBezTo>
                  <a:pt x="207454" y="339852"/>
                  <a:pt x="204121" y="332232"/>
                  <a:pt x="198882" y="326422"/>
                </a:cubicBezTo>
                <a:cubicBezTo>
                  <a:pt x="204121" y="320707"/>
                  <a:pt x="207454" y="312992"/>
                  <a:pt x="207454" y="304514"/>
                </a:cubicBezTo>
                <a:cubicBezTo>
                  <a:pt x="207454" y="296037"/>
                  <a:pt x="204121" y="288131"/>
                  <a:pt x="198692" y="282416"/>
                </a:cubicBezTo>
                <a:cubicBezTo>
                  <a:pt x="250698" y="260318"/>
                  <a:pt x="287369" y="207836"/>
                  <a:pt x="287369" y="146876"/>
                </a:cubicBezTo>
                <a:close/>
                <a:moveTo>
                  <a:pt x="126206" y="218027"/>
                </a:moveTo>
                <a:cubicBezTo>
                  <a:pt x="126206" y="188024"/>
                  <a:pt x="134017" y="163735"/>
                  <a:pt x="143637" y="163735"/>
                </a:cubicBezTo>
                <a:cubicBezTo>
                  <a:pt x="153257" y="163735"/>
                  <a:pt x="161068" y="188024"/>
                  <a:pt x="161068" y="218027"/>
                </a:cubicBezTo>
                <a:cubicBezTo>
                  <a:pt x="161068" y="248031"/>
                  <a:pt x="153257" y="272320"/>
                  <a:pt x="143732" y="272320"/>
                </a:cubicBezTo>
                <a:cubicBezTo>
                  <a:pt x="143732" y="272320"/>
                  <a:pt x="143732" y="272320"/>
                  <a:pt x="143732" y="272320"/>
                </a:cubicBezTo>
                <a:cubicBezTo>
                  <a:pt x="143732" y="272320"/>
                  <a:pt x="143732" y="272320"/>
                  <a:pt x="143732" y="272320"/>
                </a:cubicBezTo>
                <a:cubicBezTo>
                  <a:pt x="134112" y="272320"/>
                  <a:pt x="126397" y="248031"/>
                  <a:pt x="126397" y="218027"/>
                </a:cubicBezTo>
                <a:close/>
                <a:moveTo>
                  <a:pt x="111157" y="359093"/>
                </a:moveTo>
                <a:cubicBezTo>
                  <a:pt x="105347" y="359093"/>
                  <a:pt x="100679" y="354330"/>
                  <a:pt x="100679" y="348329"/>
                </a:cubicBezTo>
                <a:cubicBezTo>
                  <a:pt x="100679" y="342329"/>
                  <a:pt x="105347" y="337566"/>
                  <a:pt x="111157" y="337566"/>
                </a:cubicBezTo>
                <a:lnTo>
                  <a:pt x="176022" y="337566"/>
                </a:lnTo>
                <a:cubicBezTo>
                  <a:pt x="181832" y="337566"/>
                  <a:pt x="186500" y="342329"/>
                  <a:pt x="186500" y="348329"/>
                </a:cubicBezTo>
                <a:cubicBezTo>
                  <a:pt x="186500" y="354330"/>
                  <a:pt x="181832" y="359093"/>
                  <a:pt x="176022" y="359093"/>
                </a:cubicBezTo>
                <a:lnTo>
                  <a:pt x="111157" y="359093"/>
                </a:lnTo>
                <a:close/>
                <a:moveTo>
                  <a:pt x="176022" y="315373"/>
                </a:moveTo>
                <a:lnTo>
                  <a:pt x="111157" y="315373"/>
                </a:lnTo>
                <a:cubicBezTo>
                  <a:pt x="105347" y="315373"/>
                  <a:pt x="100679" y="310610"/>
                  <a:pt x="100679" y="304610"/>
                </a:cubicBezTo>
                <a:cubicBezTo>
                  <a:pt x="100679" y="298609"/>
                  <a:pt x="105347" y="293846"/>
                  <a:pt x="111157" y="293846"/>
                </a:cubicBezTo>
                <a:lnTo>
                  <a:pt x="176022" y="293846"/>
                </a:lnTo>
                <a:cubicBezTo>
                  <a:pt x="181832" y="293846"/>
                  <a:pt x="186500" y="298609"/>
                  <a:pt x="186500" y="304610"/>
                </a:cubicBezTo>
                <a:cubicBezTo>
                  <a:pt x="186500" y="310610"/>
                  <a:pt x="181832" y="315373"/>
                  <a:pt x="176022" y="315373"/>
                </a:cubicBezTo>
                <a:close/>
                <a:moveTo>
                  <a:pt x="163544" y="403479"/>
                </a:moveTo>
                <a:lnTo>
                  <a:pt x="123635" y="403479"/>
                </a:lnTo>
                <a:cubicBezTo>
                  <a:pt x="120110" y="403479"/>
                  <a:pt x="117158" y="398717"/>
                  <a:pt x="117158" y="392716"/>
                </a:cubicBezTo>
                <a:cubicBezTo>
                  <a:pt x="117158" y="386715"/>
                  <a:pt x="120015" y="381952"/>
                  <a:pt x="123635" y="381952"/>
                </a:cubicBezTo>
                <a:lnTo>
                  <a:pt x="163544" y="381952"/>
                </a:lnTo>
                <a:cubicBezTo>
                  <a:pt x="167164" y="381952"/>
                  <a:pt x="170021" y="386715"/>
                  <a:pt x="170021" y="392716"/>
                </a:cubicBezTo>
                <a:cubicBezTo>
                  <a:pt x="170021" y="398717"/>
                  <a:pt x="167164" y="403479"/>
                  <a:pt x="163544" y="403479"/>
                </a:cubicBezTo>
                <a:close/>
                <a:moveTo>
                  <a:pt x="173641" y="268415"/>
                </a:moveTo>
                <a:cubicBezTo>
                  <a:pt x="174308" y="266700"/>
                  <a:pt x="175070" y="265081"/>
                  <a:pt x="175736" y="263081"/>
                </a:cubicBezTo>
                <a:cubicBezTo>
                  <a:pt x="179642" y="250698"/>
                  <a:pt x="181832" y="234696"/>
                  <a:pt x="181832" y="218027"/>
                </a:cubicBezTo>
                <a:cubicBezTo>
                  <a:pt x="181832" y="201358"/>
                  <a:pt x="179642" y="185357"/>
                  <a:pt x="175736" y="172974"/>
                </a:cubicBezTo>
                <a:cubicBezTo>
                  <a:pt x="167164" y="146304"/>
                  <a:pt x="151924" y="142304"/>
                  <a:pt x="143542" y="142304"/>
                </a:cubicBezTo>
                <a:cubicBezTo>
                  <a:pt x="135160" y="142304"/>
                  <a:pt x="119920" y="146304"/>
                  <a:pt x="111347" y="172974"/>
                </a:cubicBezTo>
                <a:cubicBezTo>
                  <a:pt x="107442" y="185357"/>
                  <a:pt x="105251" y="201358"/>
                  <a:pt x="105251" y="218027"/>
                </a:cubicBezTo>
                <a:cubicBezTo>
                  <a:pt x="105251" y="234696"/>
                  <a:pt x="107442" y="250698"/>
                  <a:pt x="111347" y="263081"/>
                </a:cubicBezTo>
                <a:cubicBezTo>
                  <a:pt x="112014" y="265081"/>
                  <a:pt x="112681" y="266700"/>
                  <a:pt x="113443" y="268415"/>
                </a:cubicBezTo>
                <a:cubicBezTo>
                  <a:pt x="60198" y="254699"/>
                  <a:pt x="20765" y="205550"/>
                  <a:pt x="20765" y="146876"/>
                </a:cubicBezTo>
                <a:cubicBezTo>
                  <a:pt x="20765" y="77629"/>
                  <a:pt x="75724" y="21431"/>
                  <a:pt x="143542" y="21431"/>
                </a:cubicBezTo>
                <a:cubicBezTo>
                  <a:pt x="211360" y="21431"/>
                  <a:pt x="266319" y="77629"/>
                  <a:pt x="266319" y="146876"/>
                </a:cubicBezTo>
                <a:cubicBezTo>
                  <a:pt x="266319" y="205550"/>
                  <a:pt x="226886" y="254603"/>
                  <a:pt x="173641" y="268415"/>
                </a:cubicBezTo>
                <a:close/>
              </a:path>
            </a:pathLst>
          </a:custGeom>
          <a:solidFill>
            <a:srgbClr val="00561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门&#10;&#10;描述已自动生成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>
            <a:alphaModFix amt="40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84048" y="1443950"/>
            <a:ext cx="9823895" cy="4290542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0" y="5727404"/>
            <a:ext cx="12192000" cy="1130595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gradFill>
            <a:gsLst>
              <a:gs pos="0">
                <a:srgbClr val="00561F"/>
              </a:gs>
              <a:gs pos="50000">
                <a:srgbClr val="00561F">
                  <a:alpha val="90000"/>
                </a:srgbClr>
              </a:gs>
              <a:gs pos="100000">
                <a:srgbClr val="00561F"/>
              </a:gs>
            </a:gsLst>
            <a:lin ang="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宋体 CN Heavy" pitchFamily="18" charset="-122"/>
              <a:ea typeface="思源宋体 CN Heavy" pitchFamily="18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7812" y="320822"/>
            <a:ext cx="1876365" cy="540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228154" y="2605115"/>
            <a:ext cx="2769989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谢谢！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0521" y="0"/>
            <a:ext cx="422148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itchFamily="18" charset="-122"/>
                <a:ea typeface="思源宋体 CN Heavy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itchFamily="18" charset="-122"/>
              <a:ea typeface="思源宋体 CN Heavy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itchFamily="18" charset="-122"/>
                <a:ea typeface="思源宋体 CN Heavy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01" y="2534727"/>
            <a:ext cx="686943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6000" b="1" dirty="0">
                <a:solidFill>
                  <a:srgbClr val="00561F"/>
                </a:solidFill>
                <a:latin typeface="+mn-ea"/>
              </a:rPr>
              <a:t>场景搭建与光线设置</a:t>
            </a:r>
            <a:endParaRPr lang="zh-CN" altLang="en-US" sz="60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01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35546" y="1020167"/>
            <a:ext cx="140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场景物体</a:t>
            </a:r>
            <a:endParaRPr lang="en-US" altLang="zh-CN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11" name="任意多边形: 形状 6"/>
          <p:cNvSpPr/>
          <p:nvPr/>
        </p:nvSpPr>
        <p:spPr>
          <a:xfrm>
            <a:off x="73891" y="5401735"/>
            <a:ext cx="12192000" cy="1456265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4" name="矩形 24"/>
          <p:cNvSpPr/>
          <p:nvPr/>
        </p:nvSpPr>
        <p:spPr>
          <a:xfrm>
            <a:off x="1035897" y="1664521"/>
            <a:ext cx="8366782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effectLst/>
                <a:latin typeface="+mn-ea"/>
              </a:rPr>
              <a:t>搭建了一个体育场场景</a:t>
            </a:r>
            <a:r>
              <a:rPr lang="en-US" altLang="zh-CN" dirty="0">
                <a:solidFill>
                  <a:srgbClr val="000000"/>
                </a:solidFill>
                <a:effectLst/>
                <a:latin typeface="+mn-ea"/>
              </a:rPr>
              <a:t>，</a:t>
            </a:r>
            <a:r>
              <a:rPr lang="zh-CN" altLang="en-US" dirty="0">
                <a:solidFill>
                  <a:srgbClr val="000000"/>
                </a:solidFill>
                <a:effectLst/>
                <a:latin typeface="+mn-ea"/>
              </a:rPr>
              <a:t>包括</a:t>
            </a:r>
            <a:r>
              <a:rPr lang="en-US" altLang="zh-CN" dirty="0">
                <a:solidFill>
                  <a:srgbClr val="000000"/>
                </a:solidFill>
                <a:effectLst/>
                <a:latin typeface="+mn-ea"/>
              </a:rPr>
              <a:t>：</a:t>
            </a:r>
            <a:endParaRPr lang="en-US" altLang="zh-CN" dirty="0">
              <a:solidFill>
                <a:srgbClr val="000000"/>
              </a:solidFill>
              <a:effectLst/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effectLst/>
                <a:latin typeface="+mn-ea"/>
              </a:rPr>
              <a:t>    </a:t>
            </a:r>
            <a:endParaRPr lang="zh-CN" altLang="en-US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9220" y="2532380"/>
            <a:ext cx="721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球门</a:t>
            </a:r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9402445" y="1386840"/>
            <a:ext cx="869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观众席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5909945" y="698500"/>
            <a:ext cx="779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树木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5829935" y="4751070"/>
            <a:ext cx="939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照明灯</a:t>
            </a:r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5829935" y="2537460"/>
            <a:ext cx="984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足球场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2705" y="2971800"/>
            <a:ext cx="2338705" cy="1291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37055" y="2966720"/>
            <a:ext cx="2345690" cy="128524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71560" y="1823720"/>
            <a:ext cx="2331720" cy="128143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71560" y="3173730"/>
            <a:ext cx="2332355" cy="128143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71560" y="4523740"/>
            <a:ext cx="2345690" cy="12954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37055" y="5103495"/>
            <a:ext cx="2345690" cy="12979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132705" y="5108575"/>
            <a:ext cx="2338705" cy="129286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2465705" y="4745990"/>
            <a:ext cx="742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展板</a:t>
            </a:r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32705" y="1092835"/>
            <a:ext cx="2343785" cy="12801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56551" y="543917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足球场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11" name="任意多边形: 形状 6"/>
          <p:cNvSpPr/>
          <p:nvPr/>
        </p:nvSpPr>
        <p:spPr>
          <a:xfrm>
            <a:off x="73891" y="5401735"/>
            <a:ext cx="12192000" cy="1456265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solidFill>
            <a:srgbClr val="00561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3959860" y="1348105"/>
            <a:ext cx="7759700" cy="4162425"/>
          </a:xfrm>
        </p:spPr>
        <p:txBody>
          <a:bodyPr>
            <a:normAutofit fontScale="25000" lnSpcReduction="10000"/>
          </a:bodyPr>
          <a:lstStyle/>
          <a:p>
            <a:r>
              <a:rPr lang="en-US" altLang="zh-CN" sz="6545" b="1" dirty="0"/>
              <a:t>Mesh Filter</a:t>
            </a:r>
            <a:endParaRPr lang="zh-CN" altLang="en-US" sz="6545" b="1" dirty="0"/>
          </a:p>
          <a:p>
            <a:pPr marL="0" indent="0">
              <a:buNone/>
            </a:pPr>
            <a:r>
              <a:rPr lang="zh-CN" altLang="en-US" sz="6545" dirty="0"/>
              <a:t>用</a:t>
            </a:r>
            <a:r>
              <a:rPr lang="en-US" altLang="zh-CN" sz="6545" dirty="0">
                <a:sym typeface="+mn-ea"/>
              </a:rPr>
              <a:t>Football Field</a:t>
            </a:r>
            <a:r>
              <a:rPr lang="zh-CN" altLang="en-US" sz="6545" dirty="0"/>
              <a:t>渲染足球场的网格模型</a:t>
            </a:r>
            <a:endParaRPr lang="zh-CN" altLang="en-US" sz="6545" dirty="0"/>
          </a:p>
          <a:p>
            <a:pPr marL="0" indent="0">
              <a:buNone/>
            </a:pPr>
            <a:endParaRPr lang="zh-CN" altLang="en-US" sz="6545" dirty="0"/>
          </a:p>
          <a:p>
            <a:r>
              <a:rPr lang="en-US" altLang="zh-CN" sz="6545" b="1" dirty="0"/>
              <a:t>Materials</a:t>
            </a:r>
            <a:endParaRPr lang="zh-CN" altLang="en-US" sz="6545" dirty="0"/>
          </a:p>
          <a:p>
            <a:pPr marL="0" indent="0">
              <a:buNone/>
            </a:pPr>
            <a:r>
              <a:rPr lang="zh-CN" altLang="en-US" sz="6545" dirty="0"/>
              <a:t>把</a:t>
            </a:r>
            <a:r>
              <a:rPr lang="en-US" altLang="zh-CN" sz="6545" dirty="0"/>
              <a:t>Stadium field</a:t>
            </a:r>
            <a:r>
              <a:rPr lang="zh-CN" altLang="en-US" sz="6545" dirty="0">
                <a:sym typeface="+mn-ea"/>
              </a:rPr>
              <a:t>应用到足球场的材质</a:t>
            </a:r>
            <a:r>
              <a:rPr lang="zh-CN" altLang="en-US" sz="6545" dirty="0"/>
              <a:t>。</a:t>
            </a:r>
            <a:endParaRPr lang="zh-CN" altLang="en-US" sz="6545" dirty="0"/>
          </a:p>
          <a:p>
            <a:pPr marL="0" indent="0">
              <a:buNone/>
            </a:pPr>
            <a:endParaRPr lang="zh-CN" altLang="en-US" sz="6545" dirty="0"/>
          </a:p>
          <a:p>
            <a:r>
              <a:rPr lang="en-US" altLang="zh-CN" sz="6545" b="1" dirty="0"/>
              <a:t>Lighting</a:t>
            </a:r>
            <a:endParaRPr lang="en-US" altLang="zh-CN" sz="6545" dirty="0"/>
          </a:p>
          <a:p>
            <a:pPr marL="0" indent="0">
              <a:buNone/>
            </a:pPr>
            <a:r>
              <a:rPr lang="zh-CN" altLang="en-US" sz="6545" dirty="0"/>
              <a:t>将</a:t>
            </a:r>
            <a:r>
              <a:rPr lang="en-US" altLang="zh-CN" sz="6545" dirty="0"/>
              <a:t>Cast Shadows</a:t>
            </a:r>
            <a:r>
              <a:rPr lang="zh-CN" altLang="en-US" sz="6545" dirty="0"/>
              <a:t>和</a:t>
            </a:r>
            <a:r>
              <a:rPr lang="en-US" altLang="zh-CN" sz="6545" dirty="0"/>
              <a:t>Receive Shadows</a:t>
            </a:r>
            <a:r>
              <a:rPr lang="zh-CN" altLang="en-US" sz="6545" dirty="0"/>
              <a:t>设为</a:t>
            </a:r>
            <a:r>
              <a:rPr lang="en-US" altLang="zh-CN" sz="6545" dirty="0"/>
              <a:t>On</a:t>
            </a:r>
            <a:r>
              <a:rPr lang="zh-CN" altLang="en-US" sz="6545" dirty="0"/>
              <a:t>，使得足球场能接收和</a:t>
            </a:r>
            <a:r>
              <a:rPr lang="zh-CN" altLang="en-US" sz="6545" dirty="0">
                <a:sym typeface="+mn-ea"/>
              </a:rPr>
              <a:t>投射阴影</a:t>
            </a:r>
            <a:r>
              <a:rPr lang="en-US" altLang="zh-CN" sz="6545" dirty="0">
                <a:sym typeface="+mn-ea"/>
              </a:rPr>
              <a:t>；</a:t>
            </a:r>
            <a:endParaRPr lang="zh-CN" altLang="en-US" sz="6545" dirty="0"/>
          </a:p>
          <a:p>
            <a:pPr marL="0" indent="0">
              <a:buNone/>
            </a:pPr>
            <a:r>
              <a:rPr lang="zh-CN" altLang="en-US" sz="6545" dirty="0"/>
              <a:t>不选择</a:t>
            </a:r>
            <a:r>
              <a:rPr lang="en-US" altLang="zh-CN" sz="6545" dirty="0"/>
              <a:t>Contribute Global</a:t>
            </a:r>
            <a:r>
              <a:rPr lang="zh-CN" sz="6545" dirty="0"/>
              <a:t>，让</a:t>
            </a:r>
            <a:r>
              <a:rPr lang="zh-CN" altLang="en-US" sz="6545" dirty="0"/>
              <a:t>足球场不对全局光照产生影响。</a:t>
            </a:r>
            <a:endParaRPr lang="zh-CN" altLang="en-US" sz="6545" dirty="0"/>
          </a:p>
          <a:p>
            <a:pPr marL="0" indent="0">
              <a:buNone/>
            </a:pPr>
            <a:endParaRPr lang="zh-CN" altLang="en-US" sz="6545" dirty="0"/>
          </a:p>
          <a:p>
            <a:r>
              <a:rPr lang="en-US" altLang="zh-CN" sz="6545" b="1" dirty="0"/>
              <a:t>Probes</a:t>
            </a:r>
            <a:endParaRPr lang="zh-CN" altLang="en-US" sz="6545" b="1" dirty="0"/>
          </a:p>
          <a:p>
            <a:pPr marL="0" indent="0">
              <a:buNone/>
            </a:pPr>
            <a:r>
              <a:rPr lang="zh-CN" altLang="en-US" sz="6545" dirty="0"/>
              <a:t>将</a:t>
            </a:r>
            <a:r>
              <a:rPr lang="en-US" altLang="zh-CN" sz="6545" dirty="0"/>
              <a:t>Reflection Probes</a:t>
            </a:r>
            <a:r>
              <a:rPr lang="zh-CN" altLang="en-US" sz="6545" dirty="0"/>
              <a:t>设为</a:t>
            </a:r>
            <a:r>
              <a:rPr lang="en-US" altLang="zh-CN" sz="6545" dirty="0"/>
              <a:t>Blend Probes</a:t>
            </a:r>
            <a:r>
              <a:rPr lang="zh-CN" altLang="en-US" sz="6545" dirty="0"/>
              <a:t>，让足球场根据周围的反射探针数据</a:t>
            </a:r>
            <a:r>
              <a:rPr lang="zh-CN" altLang="en-US" sz="7200" dirty="0"/>
              <a:t>来计算反射效果</a:t>
            </a:r>
            <a:endParaRPr lang="zh-CN" altLang="en-US" sz="7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80" y="1004570"/>
            <a:ext cx="2938780" cy="52279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720000" y="436872"/>
            <a:ext cx="10991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摄像机</a:t>
            </a:r>
            <a:endParaRPr lang="zh-CN" altLang="en-US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2" name="图片占位符 1" descr="屏幕截图 2024-12-19 162322"/>
          <p:cNvPicPr>
            <a:picLocks noGrp="1" noChangeAspect="1"/>
          </p:cNvPicPr>
          <p:nvPr>
            <p:ph type="pic" idx="1"/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0090" y="1125220"/>
            <a:ext cx="2545080" cy="5560060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4030980" y="1633220"/>
            <a:ext cx="7072630" cy="26650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1800"/>
              <a:t>为了直观地看清球与布料碰撞后，布料的动态变化：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r>
              <a:rPr lang="zh-CN" altLang="en-US" sz="1800">
                <a:sym typeface="+mn-ea"/>
              </a:rPr>
              <a:t>将</a:t>
            </a:r>
            <a:r>
              <a:rPr lang="en-US" altLang="zh-CN" sz="1800">
                <a:sym typeface="+mn-ea"/>
              </a:rPr>
              <a:t>Culling Mask</a:t>
            </a:r>
            <a:r>
              <a:rPr lang="zh-CN" altLang="en-US" sz="1800">
                <a:sym typeface="+mn-ea"/>
              </a:rPr>
              <a:t>设置为</a:t>
            </a:r>
            <a:r>
              <a:rPr lang="en-US" altLang="zh-CN" sz="1800">
                <a:sym typeface="+mn-ea"/>
              </a:rPr>
              <a:t>“Everything”</a:t>
            </a:r>
            <a:r>
              <a:rPr lang="zh-CN" altLang="en-US" sz="1800">
                <a:sym typeface="+mn-ea"/>
              </a:rPr>
              <a:t>，让摄像机渲染所有层的物体。</a:t>
            </a:r>
            <a:endParaRPr lang="zh-CN" altLang="en-US" sz="1800">
              <a:sym typeface="+mn-ea"/>
            </a:endParaRPr>
          </a:p>
          <a:p>
            <a:endParaRPr lang="zh-CN" altLang="en-US" sz="1800"/>
          </a:p>
          <a:p>
            <a:r>
              <a:rPr lang="zh-CN" altLang="en-US" sz="1800"/>
              <a:t>将</a:t>
            </a:r>
            <a:r>
              <a:rPr lang="en-US" altLang="zh-CN" sz="1800"/>
              <a:t>Projection</a:t>
            </a:r>
            <a:r>
              <a:rPr lang="zh-CN" altLang="en-US" sz="1800"/>
              <a:t>设置为</a:t>
            </a:r>
            <a:r>
              <a:rPr lang="en-US" altLang="zh-CN" sz="1800"/>
              <a:t>“Perspective”</a:t>
            </a:r>
            <a:r>
              <a:rPr lang="zh-CN" altLang="en-US" sz="1800"/>
              <a:t>，使用透视投影，模拟人眼的近大远小的视觉效果。</a:t>
            </a:r>
            <a:endParaRPr lang="zh-CN" altLang="en-US" sz="1800"/>
          </a:p>
          <a:p>
            <a:endParaRPr lang="zh-CN" altLang="en-US" sz="1800"/>
          </a:p>
          <a:p>
            <a:r>
              <a:rPr lang="zh-CN" altLang="en-US" sz="1800"/>
              <a:t>将</a:t>
            </a:r>
            <a:r>
              <a:rPr lang="en-US" altLang="zh-CN" sz="1800"/>
              <a:t>Viewport Rect</a:t>
            </a:r>
            <a:r>
              <a:rPr lang="zh-CN" altLang="en-US" sz="1800"/>
              <a:t>设置为</a:t>
            </a:r>
            <a:r>
              <a:rPr lang="en-US" altLang="zh-CN" sz="1800"/>
              <a:t>(0, 0, 1, 1)</a:t>
            </a:r>
            <a:r>
              <a:rPr lang="zh-CN" altLang="en-US" sz="1800"/>
              <a:t>，让摄像机的视图填充整个屏幕</a:t>
            </a:r>
            <a:endParaRPr lang="zh-CN" altLang="en-US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720000" y="436872"/>
            <a:ext cx="171005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光线设置</a:t>
            </a:r>
            <a:r>
              <a:rPr lang="en-US" altLang="zh-CN" sz="2400" b="1" dirty="0">
                <a:solidFill>
                  <a:srgbClr val="00561F"/>
                </a:solidFill>
                <a:latin typeface="+mn-ea"/>
              </a:rPr>
              <a:t>：</a:t>
            </a:r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57" name="文本占位符 56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5819140" y="1313815"/>
            <a:ext cx="5227320" cy="1083310"/>
          </a:xfrm>
        </p:spPr>
        <p:txBody>
          <a:bodyPr/>
          <a:lstStyle/>
          <a:p>
            <a:pPr indent="0">
              <a:buNone/>
            </a:pPr>
            <a:r>
              <a:rPr lang="zh-CN" altLang="en-US" sz="1800" dirty="0"/>
              <a:t>采用了一个平行光源和一个全局点光源。无阴影白色点光源设置在体育场，范围足够覆盖整个体育场，提供整体亮度。</a:t>
            </a:r>
            <a:endParaRPr lang="zh-CN" altLang="en-US" sz="18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1537" y="3075306"/>
            <a:ext cx="5980464" cy="26954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999" y="1036312"/>
            <a:ext cx="3581900" cy="47345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720000" y="436872"/>
            <a:ext cx="171005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光线设置</a:t>
            </a:r>
            <a:r>
              <a:rPr lang="en-US" altLang="zh-CN" sz="2400" b="1" dirty="0">
                <a:solidFill>
                  <a:srgbClr val="00561F"/>
                </a:solidFill>
                <a:latin typeface="+mn-ea"/>
              </a:rPr>
              <a:t>：</a:t>
            </a:r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</p:txBody>
      </p:sp>
      <p:sp>
        <p:nvSpPr>
          <p:cNvPr id="57" name="文本占位符 56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5148580" y="1313815"/>
            <a:ext cx="6903720" cy="564515"/>
          </a:xfrm>
        </p:spPr>
        <p:txBody>
          <a:bodyPr/>
          <a:lstStyle/>
          <a:p>
            <a:pPr indent="0">
              <a:buNone/>
            </a:pPr>
            <a:r>
              <a:rPr lang="zh-CN" altLang="en-US" sz="1800" dirty="0"/>
              <a:t>一个有阴影浅橙色平行光源斜向下照射，模拟阳光并提供阴影。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036312"/>
            <a:ext cx="3572374" cy="562053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9820" y="3204657"/>
            <a:ext cx="6032180" cy="27171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720000" y="436872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561F"/>
                </a:solidFill>
                <a:latin typeface="+mn-ea"/>
              </a:rPr>
              <a:t>无光线效果</a:t>
            </a:r>
            <a:r>
              <a:rPr lang="en-US" altLang="zh-CN" sz="2400" b="1" dirty="0">
                <a:solidFill>
                  <a:srgbClr val="00561F"/>
                </a:solidFill>
                <a:latin typeface="+mn-ea"/>
              </a:rPr>
              <a:t>：</a:t>
            </a:r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  <a:p>
            <a:endParaRPr lang="en-US" altLang="zh-CN" sz="2400" b="1" dirty="0">
              <a:solidFill>
                <a:srgbClr val="00561F"/>
              </a:solidFill>
              <a:latin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60" y="1009312"/>
            <a:ext cx="10774279" cy="48393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COMMONDATA" val="eyJoZGlkIjoiNzJhYjhmYzg3MjRmYjAxYmUxYzA4NDA1OWRkZDhmMzU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1470</Words>
  <Application>WPS 演示</Application>
  <PresentationFormat>宽屏</PresentationFormat>
  <Paragraphs>188</Paragraphs>
  <Slides>23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思源宋体 CN Heavy</vt:lpstr>
      <vt:lpstr>等线</vt:lpstr>
      <vt:lpstr>微软雅黑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柏辰</dc:creator>
  <cp:lastModifiedBy>Dreamer</cp:lastModifiedBy>
  <cp:revision>88</cp:revision>
  <dcterms:created xsi:type="dcterms:W3CDTF">2024-12-19T10:32:00Z</dcterms:created>
  <dcterms:modified xsi:type="dcterms:W3CDTF">2024-12-19T14:56:57Z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98FB55A186C04FDA8E2707CEA40C373A_13</vt:lpwstr>
  </property>
  <property fmtid="{D5CDD505-2E9C-101B-9397-08002B2CF9AE}" pid="3" name="KSOProductBuildVer">
    <vt:lpwstr>2052-12.1.0.19302</vt:lpwstr>
  </property>
</Properties>
</file>

<file path=docProps/thumbnail.jpeg>
</file>